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tags/tag4.xml" ContentType="application/vnd.openxmlformats-officedocument.presentationml.tags+xml"/>
  <Override PartName="/ppt/notesSlides/notesSlide5.xml" ContentType="application/vnd.openxmlformats-officedocument.presentationml.notesSlide+xml"/>
  <Override PartName="/ppt/tags/tag5.xml" ContentType="application/vnd.openxmlformats-officedocument.presentationml.tags+xml"/>
  <Override PartName="/ppt/notesSlides/notesSlide6.xml" ContentType="application/vnd.openxmlformats-officedocument.presentationml.notesSlide+xml"/>
  <Override PartName="/ppt/tags/tag6.xml" ContentType="application/vnd.openxmlformats-officedocument.presentationml.tags+xml"/>
  <Override PartName="/ppt/notesSlides/notesSlide7.xml" ContentType="application/vnd.openxmlformats-officedocument.presentationml.notesSlide+xml"/>
  <Override PartName="/ppt/tags/tag7.xml" ContentType="application/vnd.openxmlformats-officedocument.presentationml.tags+xml"/>
  <Override PartName="/ppt/notesSlides/notesSlide8.xml" ContentType="application/vnd.openxmlformats-officedocument.presentationml.notesSlide+xml"/>
  <Override PartName="/ppt/tags/tag8.xml" ContentType="application/vnd.openxmlformats-officedocument.presentationml.tags+xml"/>
  <Override PartName="/ppt/notesSlides/notesSlide9.xml" ContentType="application/vnd.openxmlformats-officedocument.presentationml.notesSlide+xml"/>
  <Override PartName="/ppt/tags/tag9.xml" ContentType="application/vnd.openxmlformats-officedocument.presentationml.tags+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94" r:id="rId2"/>
    <p:sldId id="295" r:id="rId3"/>
    <p:sldId id="275" r:id="rId4"/>
    <p:sldId id="284" r:id="rId5"/>
    <p:sldId id="276" r:id="rId6"/>
    <p:sldId id="285" r:id="rId7"/>
    <p:sldId id="286" r:id="rId8"/>
    <p:sldId id="292" r:id="rId9"/>
    <p:sldId id="293" r:id="rId10"/>
    <p:sldId id="290" r:id="rId11"/>
    <p:sldId id="296" r:id="rId12"/>
  </p:sldIdLst>
  <p:sldSz cx="9144000" cy="6858000" type="screen4x3"/>
  <p:notesSz cx="6735763"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CC"/>
    <a:srgbClr val="FFFF99"/>
    <a:srgbClr val="FFCCFF"/>
    <a:srgbClr val="3333FF"/>
    <a:srgbClr val="008000"/>
    <a:srgbClr val="FF9900"/>
    <a:srgbClr val="D9D9D9"/>
    <a:srgbClr val="002F8E"/>
    <a:srgbClr val="CCFF99"/>
    <a:srgbClr val="99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265" autoAdjust="0"/>
    <p:restoredTop sz="94333" autoAdjust="0"/>
  </p:normalViewPr>
  <p:slideViewPr>
    <p:cSldViewPr snapToGrid="0">
      <p:cViewPr varScale="1">
        <p:scale>
          <a:sx n="69" d="100"/>
          <a:sy n="69" d="100"/>
        </p:scale>
        <p:origin x="1674" y="66"/>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18831" cy="494815"/>
          </a:xfrm>
          <a:prstGeom prst="rect">
            <a:avLst/>
          </a:prstGeom>
        </p:spPr>
        <p:txBody>
          <a:bodyPr vert="horz" lIns="90370" tIns="45185" rIns="90370" bIns="4518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1"/>
            <a:ext cx="2918831" cy="494815"/>
          </a:xfrm>
          <a:prstGeom prst="rect">
            <a:avLst/>
          </a:prstGeom>
        </p:spPr>
        <p:txBody>
          <a:bodyPr vert="horz" lIns="90370" tIns="45185" rIns="90370" bIns="45185" rtlCol="0"/>
          <a:lstStyle>
            <a:lvl1pPr algn="r">
              <a:defRPr sz="1200"/>
            </a:lvl1pPr>
          </a:lstStyle>
          <a:p>
            <a:fld id="{52634721-ABDB-4E74-94B7-355DC5FF411C}" type="datetimeFigureOut">
              <a:rPr kumimoji="1" lang="ja-JP" altLang="en-US" smtClean="0"/>
              <a:t>2020/4/28</a:t>
            </a:fld>
            <a:endParaRPr kumimoji="1" lang="ja-JP" altLang="en-US"/>
          </a:p>
        </p:txBody>
      </p:sp>
      <p:sp>
        <p:nvSpPr>
          <p:cNvPr id="4" name="スライド イメージ プレースホルダー 3"/>
          <p:cNvSpPr>
            <a:spLocks noGrp="1" noRot="1" noChangeAspect="1"/>
          </p:cNvSpPr>
          <p:nvPr>
            <p:ph type="sldImg" idx="2"/>
          </p:nvPr>
        </p:nvSpPr>
        <p:spPr>
          <a:xfrm>
            <a:off x="1146175" y="1233488"/>
            <a:ext cx="4443413" cy="3333750"/>
          </a:xfrm>
          <a:prstGeom prst="rect">
            <a:avLst/>
          </a:prstGeom>
          <a:noFill/>
          <a:ln w="12700">
            <a:solidFill>
              <a:prstClr val="black"/>
            </a:solidFill>
          </a:ln>
        </p:spPr>
        <p:txBody>
          <a:bodyPr vert="horz" lIns="90370" tIns="45185" rIns="90370" bIns="45185" rtlCol="0" anchor="ctr"/>
          <a:lstStyle/>
          <a:p>
            <a:endParaRPr lang="ja-JP" altLang="en-US"/>
          </a:p>
        </p:txBody>
      </p:sp>
      <p:sp>
        <p:nvSpPr>
          <p:cNvPr id="5" name="ノート プレースホルダー 4"/>
          <p:cNvSpPr>
            <a:spLocks noGrp="1"/>
          </p:cNvSpPr>
          <p:nvPr>
            <p:ph type="body" sz="quarter" idx="3"/>
          </p:nvPr>
        </p:nvSpPr>
        <p:spPr>
          <a:xfrm>
            <a:off x="673577" y="4751170"/>
            <a:ext cx="5388610" cy="3887607"/>
          </a:xfrm>
          <a:prstGeom prst="rect">
            <a:avLst/>
          </a:prstGeom>
        </p:spPr>
        <p:txBody>
          <a:bodyPr vert="horz" lIns="90370" tIns="45185" rIns="90370" bIns="4518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7848"/>
            <a:ext cx="2918831" cy="494815"/>
          </a:xfrm>
          <a:prstGeom prst="rect">
            <a:avLst/>
          </a:prstGeom>
        </p:spPr>
        <p:txBody>
          <a:bodyPr vert="horz" lIns="90370" tIns="45185" rIns="90370" bIns="4518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7848"/>
            <a:ext cx="2918831" cy="494815"/>
          </a:xfrm>
          <a:prstGeom prst="rect">
            <a:avLst/>
          </a:prstGeom>
        </p:spPr>
        <p:txBody>
          <a:bodyPr vert="horz" lIns="90370" tIns="45185" rIns="90370" bIns="45185" rtlCol="0" anchor="b"/>
          <a:lstStyle>
            <a:lvl1pPr algn="r">
              <a:defRPr sz="1200"/>
            </a:lvl1pPr>
          </a:lstStyle>
          <a:p>
            <a:fld id="{F9CA5E32-2A12-4F89-9482-31253C0751AC}" type="slidenum">
              <a:rPr kumimoji="1" lang="ja-JP" altLang="en-US" smtClean="0"/>
              <a:t>‹#›</a:t>
            </a:fld>
            <a:endParaRPr kumimoji="1" lang="ja-JP" altLang="en-US"/>
          </a:p>
        </p:txBody>
      </p:sp>
    </p:spTree>
    <p:extLst>
      <p:ext uri="{BB962C8B-B14F-4D97-AF65-F5344CB8AC3E}">
        <p14:creationId xmlns:p14="http://schemas.microsoft.com/office/powerpoint/2010/main" val="100235838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a:t>T</a:t>
            </a:r>
            <a:r>
              <a:rPr lang="ja-JP" altLang="en-US" dirty="0"/>
              <a:t>　資質・能力の育成を目指した「単元や題材のデザイン」についての講義を始めます。</a:t>
            </a:r>
          </a:p>
          <a:p>
            <a:endParaRPr lang="ja-JP" altLang="en-US" dirty="0"/>
          </a:p>
          <a:p>
            <a:r>
              <a:rPr lang="ja-JP" altLang="en-US" dirty="0"/>
              <a:t>　　児童生徒に，資質・能力を育むために，どのような授業づくりをすれば良いのかについて，いっしょに考えていきましょう。</a:t>
            </a:r>
          </a:p>
        </p:txBody>
      </p:sp>
      <p:sp>
        <p:nvSpPr>
          <p:cNvPr id="4" name="スライド番号プレースホルダー 3"/>
          <p:cNvSpPr>
            <a:spLocks noGrp="1"/>
          </p:cNvSpPr>
          <p:nvPr>
            <p:ph type="sldNum" sz="quarter" idx="10"/>
          </p:nvPr>
        </p:nvSpPr>
        <p:spPr/>
        <p:txBody>
          <a:bodyPr/>
          <a:lstStyle/>
          <a:p>
            <a:fld id="{F9CA5E32-2A12-4F89-9482-31253C0751AC}" type="slidenum">
              <a:rPr kumimoji="1" lang="ja-JP" altLang="en-US" smtClean="0"/>
              <a:t>1</a:t>
            </a:fld>
            <a:endParaRPr kumimoji="1" lang="ja-JP" altLang="en-US"/>
          </a:p>
        </p:txBody>
      </p:sp>
    </p:spTree>
    <p:extLst>
      <p:ext uri="{BB962C8B-B14F-4D97-AF65-F5344CB8AC3E}">
        <p14:creationId xmlns:p14="http://schemas.microsoft.com/office/powerpoint/2010/main" val="20925473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46175" y="1233488"/>
            <a:ext cx="4443413" cy="3333750"/>
          </a:xfrm>
        </p:spPr>
      </p:sp>
      <p:sp>
        <p:nvSpPr>
          <p:cNvPr id="3" name="ノート プレースホルダー 2"/>
          <p:cNvSpPr>
            <a:spLocks noGrp="1"/>
          </p:cNvSpPr>
          <p:nvPr>
            <p:ph type="body" idx="1"/>
          </p:nvPr>
        </p:nvSpPr>
        <p:spPr/>
        <p:txBody>
          <a:bodyPr/>
          <a:lstStyle/>
          <a:p>
            <a:r>
              <a:rPr lang="en-US" altLang="ja-JP" dirty="0"/>
              <a:t>T</a:t>
            </a:r>
            <a:r>
              <a:rPr lang="ja-JP" altLang="en-US" dirty="0"/>
              <a:t>　　授業づくりについて，どんなことが分かりましたか？</a:t>
            </a:r>
          </a:p>
          <a:p>
            <a:endParaRPr lang="ja-JP" altLang="en-US" dirty="0"/>
          </a:p>
          <a:p>
            <a:r>
              <a:rPr lang="en-US" altLang="ja-JP" dirty="0"/>
              <a:t>S</a:t>
            </a:r>
            <a:r>
              <a:rPr lang="ja-JP" altLang="en-US" dirty="0"/>
              <a:t>　　これまでは，一単位時間の授業について考えていました。</a:t>
            </a:r>
          </a:p>
          <a:p>
            <a:r>
              <a:rPr lang="ja-JP" altLang="en-US" dirty="0"/>
              <a:t>　　　今日の講義を聞いて，単元や題材全体を見通して授業づくりをすることが，大切だと思いました。　</a:t>
            </a:r>
          </a:p>
          <a:p>
            <a:endParaRPr lang="ja-JP" altLang="en-US" dirty="0"/>
          </a:p>
          <a:p>
            <a:r>
              <a:rPr lang="en-US" altLang="ja-JP" dirty="0"/>
              <a:t>T</a:t>
            </a:r>
            <a:r>
              <a:rPr lang="ja-JP" altLang="en-US" dirty="0"/>
              <a:t>　　そうですね。</a:t>
            </a:r>
          </a:p>
          <a:p>
            <a:r>
              <a:rPr lang="ja-JP" altLang="en-US" dirty="0"/>
              <a:t>　　　児童生徒に資質・能力を育むために，単元や題材など内容や時間のまとまりを意識して，</a:t>
            </a:r>
          </a:p>
          <a:p>
            <a:r>
              <a:rPr lang="ja-JP" altLang="en-US" dirty="0"/>
              <a:t>　　　授業づくりを行って下さい。</a:t>
            </a:r>
          </a:p>
        </p:txBody>
      </p:sp>
      <p:sp>
        <p:nvSpPr>
          <p:cNvPr id="4" name="スライド番号プレースホルダー 3"/>
          <p:cNvSpPr>
            <a:spLocks noGrp="1"/>
          </p:cNvSpPr>
          <p:nvPr>
            <p:ph type="sldNum" sz="quarter" idx="10"/>
          </p:nvPr>
        </p:nvSpPr>
        <p:spPr/>
        <p:txBody>
          <a:bodyPr/>
          <a:lstStyle/>
          <a:p>
            <a:pPr defTabSz="451851">
              <a:defRPr/>
            </a:pPr>
            <a:fld id="{F9CA5E32-2A12-4F89-9482-31253C0751AC}" type="slidenum">
              <a:rPr kumimoji="1" lang="ja-JP" altLang="en-US">
                <a:solidFill>
                  <a:prstClr val="black"/>
                </a:solidFill>
                <a:latin typeface="游ゴシック" panose="020F0502020204030204"/>
                <a:ea typeface="游ゴシック" panose="020B0400000000000000" pitchFamily="50" charset="-128"/>
              </a:rPr>
              <a:pPr defTabSz="451851">
                <a:defRPr/>
              </a:pPr>
              <a:t>10</a:t>
            </a:fld>
            <a:endParaRPr kumimoji="1"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20951560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a:t>T</a:t>
            </a:r>
            <a:r>
              <a:rPr lang="ja-JP" altLang="en-US" dirty="0"/>
              <a:t>　　参考となるリンク集です。</a:t>
            </a:r>
          </a:p>
          <a:p>
            <a:r>
              <a:rPr lang="ja-JP" altLang="en-US" dirty="0"/>
              <a:t>　　　授業づくりの際にご活用下さい。</a:t>
            </a:r>
          </a:p>
        </p:txBody>
      </p:sp>
      <p:sp>
        <p:nvSpPr>
          <p:cNvPr id="4" name="スライド番号プレースホルダー 3"/>
          <p:cNvSpPr>
            <a:spLocks noGrp="1"/>
          </p:cNvSpPr>
          <p:nvPr>
            <p:ph type="sldNum" sz="quarter" idx="10"/>
          </p:nvPr>
        </p:nvSpPr>
        <p:spPr/>
        <p:txBody>
          <a:bodyPr/>
          <a:lstStyle/>
          <a:p>
            <a:fld id="{F9CA5E32-2A12-4F89-9482-31253C0751AC}" type="slidenum">
              <a:rPr kumimoji="1" lang="ja-JP" altLang="en-US" smtClean="0"/>
              <a:t>11</a:t>
            </a:fld>
            <a:endParaRPr kumimoji="1" lang="ja-JP" altLang="en-US"/>
          </a:p>
        </p:txBody>
      </p:sp>
    </p:spTree>
    <p:extLst>
      <p:ext uri="{BB962C8B-B14F-4D97-AF65-F5344CB8AC3E}">
        <p14:creationId xmlns:p14="http://schemas.microsoft.com/office/powerpoint/2010/main" val="1948554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46175" y="1233488"/>
            <a:ext cx="4443413" cy="3333750"/>
          </a:xfrm>
        </p:spPr>
      </p:sp>
      <p:sp>
        <p:nvSpPr>
          <p:cNvPr id="3" name="ノート プレースホルダー 2"/>
          <p:cNvSpPr>
            <a:spLocks noGrp="1"/>
          </p:cNvSpPr>
          <p:nvPr>
            <p:ph type="body" idx="1"/>
          </p:nvPr>
        </p:nvSpPr>
        <p:spPr/>
        <p:txBody>
          <a:bodyPr/>
          <a:lstStyle/>
          <a:p>
            <a:r>
              <a:rPr lang="en-US" altLang="ja-JP" dirty="0"/>
              <a:t>T</a:t>
            </a:r>
            <a:r>
              <a:rPr lang="ja-JP" altLang="en-US" dirty="0"/>
              <a:t>　児童生徒に資質・能力を育むために，「単元や題材など内容や時間のまとまり」を意識した授業をデザインしてみましょう。</a:t>
            </a:r>
          </a:p>
          <a:p>
            <a:endParaRPr lang="ja-JP" altLang="en-US" dirty="0"/>
          </a:p>
          <a:p>
            <a:endParaRPr kumimoji="1" lang="ja-JP" altLang="en-US" dirty="0" smtClean="0"/>
          </a:p>
          <a:p>
            <a:endParaRPr kumimoji="1" lang="ja-JP" altLang="en-US" dirty="0" smtClean="0"/>
          </a:p>
          <a:p>
            <a:endParaRPr kumimoji="1" lang="ja-JP" altLang="en-US"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pPr defTabSz="451851">
              <a:defRPr/>
            </a:pPr>
            <a:fld id="{F9CA5E32-2A12-4F89-9482-31253C0751AC}" type="slidenum">
              <a:rPr kumimoji="1" lang="ja-JP" altLang="en-US">
                <a:solidFill>
                  <a:prstClr val="black"/>
                </a:solidFill>
                <a:latin typeface="游ゴシック" panose="020F0502020204030204"/>
                <a:ea typeface="游ゴシック" panose="020B0400000000000000" pitchFamily="50" charset="-128"/>
              </a:rPr>
              <a:pPr defTabSz="451851">
                <a:defRPr/>
              </a:pPr>
              <a:t>2</a:t>
            </a:fld>
            <a:endParaRPr kumimoji="1"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34028608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46175" y="1233488"/>
            <a:ext cx="4443413" cy="3333750"/>
          </a:xfrm>
        </p:spPr>
      </p:sp>
      <p:sp>
        <p:nvSpPr>
          <p:cNvPr id="3" name="ノート プレースホルダー 2"/>
          <p:cNvSpPr>
            <a:spLocks noGrp="1"/>
          </p:cNvSpPr>
          <p:nvPr>
            <p:ph type="body" idx="1"/>
          </p:nvPr>
        </p:nvSpPr>
        <p:spPr/>
        <p:txBody>
          <a:bodyPr/>
          <a:lstStyle/>
          <a:p>
            <a:r>
              <a:rPr lang="en-US" altLang="ja-JP" dirty="0"/>
              <a:t>T</a:t>
            </a:r>
            <a:r>
              <a:rPr lang="ja-JP" altLang="en-US" dirty="0"/>
              <a:t>　「主体的・対話的で深い学び」は，一単位時間の授業の中で全てが実現されるものではありません。</a:t>
            </a:r>
          </a:p>
          <a:p>
            <a:endParaRPr lang="ja-JP" altLang="en-US" dirty="0"/>
          </a:p>
          <a:p>
            <a:r>
              <a:rPr lang="en-US" altLang="ja-JP" dirty="0"/>
              <a:t>S</a:t>
            </a:r>
            <a:r>
              <a:rPr lang="ja-JP" altLang="en-US" dirty="0"/>
              <a:t>　どのようなことに注意して，授業をデザインしたら良いのですか？</a:t>
            </a:r>
          </a:p>
          <a:p>
            <a:endParaRPr lang="ja-JP" altLang="en-US" dirty="0"/>
          </a:p>
          <a:p>
            <a:r>
              <a:rPr lang="en-US" altLang="ja-JP" dirty="0"/>
              <a:t>T</a:t>
            </a:r>
            <a:r>
              <a:rPr lang="ja-JP" altLang="en-US" dirty="0"/>
              <a:t>　授業をデザインする際には，</a:t>
            </a:r>
          </a:p>
          <a:p>
            <a:r>
              <a:rPr lang="ja-JP" altLang="en-US" dirty="0"/>
              <a:t>　　　・「主体的な学び」，「対話的な学び」，「深い学び」の視点で授業改善を進めること</a:t>
            </a:r>
          </a:p>
          <a:p>
            <a:r>
              <a:rPr lang="ja-JP" altLang="en-US" dirty="0"/>
              <a:t>　　　・単元や題など内容や時間のまとまりの中で，多様な学習の場面を組み立てること</a:t>
            </a:r>
          </a:p>
          <a:p>
            <a:r>
              <a:rPr lang="ja-JP" altLang="en-US" dirty="0"/>
              <a:t>　　など，六つのポイントが，各教科等の解説「第１章　総則」に示されています。</a:t>
            </a:r>
          </a:p>
          <a:p>
            <a:r>
              <a:rPr lang="ja-JP" altLang="en-US" dirty="0"/>
              <a:t>　　まずは，各教科等の解説をよく読んで見るといいですね。</a:t>
            </a:r>
          </a:p>
          <a:p>
            <a:r>
              <a:rPr lang="ja-JP" altLang="en-US" dirty="0"/>
              <a:t>　　</a:t>
            </a:r>
          </a:p>
        </p:txBody>
      </p:sp>
      <p:sp>
        <p:nvSpPr>
          <p:cNvPr id="4" name="スライド番号プレースホルダー 3"/>
          <p:cNvSpPr>
            <a:spLocks noGrp="1"/>
          </p:cNvSpPr>
          <p:nvPr>
            <p:ph type="sldNum" sz="quarter" idx="10"/>
          </p:nvPr>
        </p:nvSpPr>
        <p:spPr/>
        <p:txBody>
          <a:bodyPr/>
          <a:lstStyle/>
          <a:p>
            <a:pPr defTabSz="451851">
              <a:defRPr/>
            </a:pPr>
            <a:fld id="{F9CA5E32-2A12-4F89-9482-31253C0751AC}" type="slidenum">
              <a:rPr kumimoji="1" lang="ja-JP" altLang="en-US">
                <a:solidFill>
                  <a:prstClr val="black"/>
                </a:solidFill>
                <a:latin typeface="游ゴシック" panose="020F0502020204030204"/>
                <a:ea typeface="游ゴシック" panose="020B0400000000000000" pitchFamily="50" charset="-128"/>
              </a:rPr>
              <a:pPr defTabSz="451851">
                <a:defRPr/>
              </a:pPr>
              <a:t>3</a:t>
            </a:fld>
            <a:endParaRPr kumimoji="1"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3469593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46175" y="1233488"/>
            <a:ext cx="4443413" cy="3333750"/>
          </a:xfrm>
        </p:spPr>
      </p:sp>
      <p:sp>
        <p:nvSpPr>
          <p:cNvPr id="3" name="ノート プレースホルダー 2"/>
          <p:cNvSpPr>
            <a:spLocks noGrp="1"/>
          </p:cNvSpPr>
          <p:nvPr>
            <p:ph type="body" idx="1"/>
          </p:nvPr>
        </p:nvSpPr>
        <p:spPr/>
        <p:txBody>
          <a:bodyPr/>
          <a:lstStyle/>
          <a:p>
            <a:r>
              <a:rPr lang="en-US" altLang="ja-JP" dirty="0"/>
              <a:t>T</a:t>
            </a:r>
            <a:r>
              <a:rPr lang="ja-JP" altLang="en-US" dirty="0"/>
              <a:t>　児童生徒の実態に応じて，多様な学習場面を組み合わせ，授業をデザインしていくことが大切です。</a:t>
            </a:r>
          </a:p>
          <a:p>
            <a:endParaRPr lang="ja-JP" altLang="en-US" dirty="0"/>
          </a:p>
          <a:p>
            <a:r>
              <a:rPr lang="en-US" altLang="ja-JP" dirty="0"/>
              <a:t>S</a:t>
            </a:r>
            <a:r>
              <a:rPr lang="ja-JP" altLang="en-US" dirty="0"/>
              <a:t>　どのような学習場面がありますか？</a:t>
            </a:r>
          </a:p>
          <a:p>
            <a:endParaRPr lang="ja-JP" altLang="en-US" dirty="0"/>
          </a:p>
          <a:p>
            <a:r>
              <a:rPr lang="en-US" altLang="ja-JP" dirty="0"/>
              <a:t>T</a:t>
            </a:r>
            <a:r>
              <a:rPr lang="ja-JP" altLang="en-US" dirty="0"/>
              <a:t>　スライドを手下さい。</a:t>
            </a:r>
          </a:p>
          <a:p>
            <a:r>
              <a:rPr lang="ja-JP" altLang="en-US" dirty="0"/>
              <a:t>　　例えば，</a:t>
            </a:r>
          </a:p>
          <a:p>
            <a:r>
              <a:rPr lang="ja-JP" altLang="en-US" dirty="0"/>
              <a:t>　　　・児童が見通す場面　</a:t>
            </a:r>
          </a:p>
          <a:p>
            <a:r>
              <a:rPr lang="ja-JP" altLang="en-US" dirty="0"/>
              <a:t>　　　・教師が教える場面</a:t>
            </a:r>
          </a:p>
          <a:p>
            <a:r>
              <a:rPr lang="ja-JP" altLang="en-US" dirty="0"/>
              <a:t>　　　・児童生徒が考える場面</a:t>
            </a:r>
          </a:p>
          <a:p>
            <a:r>
              <a:rPr lang="ja-JP" altLang="en-US" dirty="0"/>
              <a:t>　　　・単元全体を振り返る場面</a:t>
            </a:r>
          </a:p>
          <a:p>
            <a:r>
              <a:rPr lang="ja-JP" altLang="en-US" dirty="0"/>
              <a:t>　　などの学習場面を，単元や題材を通して育成を目指す資質・能力に応じて，組み合わせていきましょう。</a:t>
            </a:r>
          </a:p>
          <a:p>
            <a:r>
              <a:rPr lang="ja-JP" altLang="en-US" dirty="0"/>
              <a:t>　　その際には，単元や題材全体を見通し，「つながり」を意識することも大切ですね。</a:t>
            </a:r>
          </a:p>
          <a:p>
            <a:endParaRPr lang="ja-JP" altLang="en-US" dirty="0"/>
          </a:p>
        </p:txBody>
      </p:sp>
      <p:sp>
        <p:nvSpPr>
          <p:cNvPr id="4" name="スライド番号プレースホルダー 3"/>
          <p:cNvSpPr>
            <a:spLocks noGrp="1"/>
          </p:cNvSpPr>
          <p:nvPr>
            <p:ph type="sldNum" sz="quarter" idx="10"/>
          </p:nvPr>
        </p:nvSpPr>
        <p:spPr/>
        <p:txBody>
          <a:bodyPr/>
          <a:lstStyle/>
          <a:p>
            <a:pPr defTabSz="451851">
              <a:defRPr/>
            </a:pPr>
            <a:fld id="{F9CA5E32-2A12-4F89-9482-31253C0751AC}" type="slidenum">
              <a:rPr kumimoji="1" lang="ja-JP" altLang="en-US">
                <a:solidFill>
                  <a:prstClr val="black"/>
                </a:solidFill>
                <a:latin typeface="游ゴシック" panose="020F0502020204030204"/>
                <a:ea typeface="游ゴシック" panose="020B0400000000000000" pitchFamily="50" charset="-128"/>
              </a:rPr>
              <a:pPr defTabSz="451851">
                <a:defRPr/>
              </a:pPr>
              <a:t>4</a:t>
            </a:fld>
            <a:endParaRPr kumimoji="1"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33738138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46175" y="1233488"/>
            <a:ext cx="4443413" cy="3333750"/>
          </a:xfrm>
        </p:spPr>
      </p:sp>
      <p:sp>
        <p:nvSpPr>
          <p:cNvPr id="3" name="ノート プレースホルダー 2"/>
          <p:cNvSpPr>
            <a:spLocks noGrp="1"/>
          </p:cNvSpPr>
          <p:nvPr>
            <p:ph type="body" idx="1"/>
          </p:nvPr>
        </p:nvSpPr>
        <p:spPr/>
        <p:txBody>
          <a:bodyPr/>
          <a:lstStyle/>
          <a:p>
            <a:r>
              <a:rPr lang="en-US" altLang="ja-JP" dirty="0"/>
              <a:t>T</a:t>
            </a:r>
            <a:r>
              <a:rPr lang="ja-JP" altLang="en-US" dirty="0"/>
              <a:t>　自らの学びや変容を自覚するために，意図的に「振り返る場面」を設定しましょう。</a:t>
            </a:r>
          </a:p>
          <a:p>
            <a:endParaRPr lang="ja-JP" altLang="en-US" dirty="0"/>
          </a:p>
          <a:p>
            <a:r>
              <a:rPr lang="en-US" altLang="ja-JP" dirty="0"/>
              <a:t>S</a:t>
            </a:r>
            <a:r>
              <a:rPr lang="ja-JP" altLang="en-US" dirty="0"/>
              <a:t>　これまでの授業では，振り返る場面をなかなか取れなかったのですが，</a:t>
            </a:r>
          </a:p>
          <a:p>
            <a:r>
              <a:rPr lang="ja-JP" altLang="en-US" dirty="0"/>
              <a:t>　　振り返る場面は，毎時間必要ですか。</a:t>
            </a:r>
          </a:p>
          <a:p>
            <a:r>
              <a:rPr lang="ja-JP" altLang="en-US" dirty="0"/>
              <a:t>　　</a:t>
            </a:r>
          </a:p>
          <a:p>
            <a:r>
              <a:rPr lang="en-US" altLang="ja-JP" dirty="0"/>
              <a:t>T</a:t>
            </a:r>
            <a:r>
              <a:rPr lang="ja-JP" altLang="en-US" dirty="0"/>
              <a:t>　振り返る場面を設定する際には，児童生徒の負担を考えることも必要ですね。</a:t>
            </a:r>
          </a:p>
          <a:p>
            <a:r>
              <a:rPr lang="ja-JP" altLang="en-US" dirty="0"/>
              <a:t>　　単元や題材の全体を見通し，どの段階で「振り返る場面」を設定することが効果的なのか，考えてみると良いですね。</a:t>
            </a:r>
          </a:p>
          <a:p>
            <a:r>
              <a:rPr lang="ja-JP" altLang="en-US" dirty="0"/>
              <a:t>　　学習活動のまとまりで設定したり，単元（題材）全体を振り返る場面を設定したりすることも大切ですね。</a:t>
            </a:r>
          </a:p>
          <a:p>
            <a:r>
              <a:rPr lang="ja-JP" altLang="en-US" dirty="0"/>
              <a:t>　　「振り返る場面」を設定する際にも，つながりを意識しましょう。</a:t>
            </a:r>
          </a:p>
          <a:p>
            <a:endParaRPr lang="ja-JP" altLang="en-US" dirty="0"/>
          </a:p>
          <a:p>
            <a:endParaRPr lang="ja-JP" altLang="en-US" dirty="0"/>
          </a:p>
        </p:txBody>
      </p:sp>
      <p:sp>
        <p:nvSpPr>
          <p:cNvPr id="4" name="スライド番号プレースホルダー 3"/>
          <p:cNvSpPr>
            <a:spLocks noGrp="1"/>
          </p:cNvSpPr>
          <p:nvPr>
            <p:ph type="sldNum" sz="quarter" idx="10"/>
          </p:nvPr>
        </p:nvSpPr>
        <p:spPr/>
        <p:txBody>
          <a:bodyPr/>
          <a:lstStyle/>
          <a:p>
            <a:pPr defTabSz="451851">
              <a:defRPr/>
            </a:pPr>
            <a:fld id="{F9CA5E32-2A12-4F89-9482-31253C0751AC}" type="slidenum">
              <a:rPr kumimoji="1" lang="ja-JP" altLang="en-US">
                <a:solidFill>
                  <a:prstClr val="black"/>
                </a:solidFill>
                <a:latin typeface="游ゴシック" panose="020F0502020204030204"/>
                <a:ea typeface="游ゴシック" panose="020B0400000000000000" pitchFamily="50" charset="-128"/>
              </a:rPr>
              <a:pPr defTabSz="451851">
                <a:defRPr/>
              </a:pPr>
              <a:t>5</a:t>
            </a:fld>
            <a:endParaRPr kumimoji="1"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22176042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46175" y="1233488"/>
            <a:ext cx="4443413" cy="3333750"/>
          </a:xfrm>
        </p:spPr>
      </p:sp>
      <p:sp>
        <p:nvSpPr>
          <p:cNvPr id="3" name="ノート プレースホルダー 2"/>
          <p:cNvSpPr>
            <a:spLocks noGrp="1"/>
          </p:cNvSpPr>
          <p:nvPr>
            <p:ph type="body" idx="1"/>
          </p:nvPr>
        </p:nvSpPr>
        <p:spPr/>
        <p:txBody>
          <a:bodyPr/>
          <a:lstStyle/>
          <a:p>
            <a:r>
              <a:rPr lang="en-US" altLang="ja-JP" dirty="0"/>
              <a:t>T</a:t>
            </a:r>
            <a:r>
              <a:rPr lang="ja-JP" altLang="en-US" dirty="0"/>
              <a:t>　単元や題材のまとまりを見通した，多様な学習活動を組み合わせることか大切です。</a:t>
            </a:r>
          </a:p>
          <a:p>
            <a:endParaRPr lang="ja-JP" altLang="en-US" dirty="0"/>
          </a:p>
          <a:p>
            <a:r>
              <a:rPr lang="en-US" altLang="ja-JP" dirty="0"/>
              <a:t>S</a:t>
            </a:r>
            <a:r>
              <a:rPr lang="ja-JP" altLang="en-US" dirty="0"/>
              <a:t>　児童生徒が交流する場面を設定する際には，どんなことに注意したら良いでしょうか。</a:t>
            </a:r>
          </a:p>
          <a:p>
            <a:endParaRPr lang="ja-JP" altLang="en-US" dirty="0"/>
          </a:p>
          <a:p>
            <a:r>
              <a:rPr lang="en-US" altLang="ja-JP" dirty="0"/>
              <a:t>T</a:t>
            </a:r>
            <a:r>
              <a:rPr lang="ja-JP" altLang="en-US" dirty="0"/>
              <a:t>　対話により，自分の考えを広げたり深めたりする場面では，</a:t>
            </a:r>
          </a:p>
          <a:p>
            <a:r>
              <a:rPr lang="ja-JP" altLang="en-US" dirty="0"/>
              <a:t>　　　・児童生徒の実態や発達段階に応じて，学習形態を工夫すること</a:t>
            </a:r>
          </a:p>
          <a:p>
            <a:r>
              <a:rPr lang="ja-JP" altLang="en-US" dirty="0"/>
              <a:t>　　　・活動のねらいに合わせて，学習形態を工夫すること</a:t>
            </a:r>
          </a:p>
          <a:p>
            <a:r>
              <a:rPr lang="ja-JP" altLang="en-US" dirty="0"/>
              <a:t>　　　・単元（題材）全体の活動を見通して，学習形態を工夫すること</a:t>
            </a:r>
          </a:p>
          <a:p>
            <a:r>
              <a:rPr lang="ja-JP" altLang="en-US" dirty="0"/>
              <a:t>　　などに注意することが大切でするね。</a:t>
            </a:r>
          </a:p>
        </p:txBody>
      </p:sp>
      <p:sp>
        <p:nvSpPr>
          <p:cNvPr id="4" name="スライド番号プレースホルダー 3"/>
          <p:cNvSpPr>
            <a:spLocks noGrp="1"/>
          </p:cNvSpPr>
          <p:nvPr>
            <p:ph type="sldNum" sz="quarter" idx="10"/>
          </p:nvPr>
        </p:nvSpPr>
        <p:spPr/>
        <p:txBody>
          <a:bodyPr/>
          <a:lstStyle/>
          <a:p>
            <a:pPr defTabSz="451851">
              <a:defRPr/>
            </a:pPr>
            <a:fld id="{F9CA5E32-2A12-4F89-9482-31253C0751AC}" type="slidenum">
              <a:rPr kumimoji="1" lang="ja-JP" altLang="en-US">
                <a:solidFill>
                  <a:prstClr val="black"/>
                </a:solidFill>
                <a:latin typeface="游ゴシック" panose="020F0502020204030204"/>
                <a:ea typeface="游ゴシック" panose="020B0400000000000000" pitchFamily="50" charset="-128"/>
              </a:rPr>
              <a:pPr defTabSz="451851">
                <a:defRPr/>
              </a:pPr>
              <a:t>6</a:t>
            </a:fld>
            <a:endParaRPr kumimoji="1"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11193502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46175" y="1233488"/>
            <a:ext cx="4443413" cy="3333750"/>
          </a:xfrm>
        </p:spPr>
      </p:sp>
      <p:sp>
        <p:nvSpPr>
          <p:cNvPr id="3" name="ノート プレースホルダー 2"/>
          <p:cNvSpPr>
            <a:spLocks noGrp="1"/>
          </p:cNvSpPr>
          <p:nvPr>
            <p:ph type="body" idx="1"/>
          </p:nvPr>
        </p:nvSpPr>
        <p:spPr/>
        <p:txBody>
          <a:bodyPr/>
          <a:lstStyle/>
          <a:p>
            <a:r>
              <a:rPr lang="en-US" altLang="ja-JP" dirty="0"/>
              <a:t>T</a:t>
            </a:r>
            <a:r>
              <a:rPr lang="ja-JP" altLang="en-US" dirty="0"/>
              <a:t>　単元や題材のまとまりを見通し，指導と評価を一体化することが大切です。</a:t>
            </a:r>
          </a:p>
          <a:p>
            <a:endParaRPr lang="ja-JP" altLang="en-US" dirty="0"/>
          </a:p>
          <a:p>
            <a:r>
              <a:rPr lang="en-US" altLang="ja-JP" dirty="0"/>
              <a:t>S</a:t>
            </a:r>
            <a:r>
              <a:rPr lang="ja-JP" altLang="en-US" dirty="0"/>
              <a:t>　指導生徒を評価する際に，注意することはありますか。　</a:t>
            </a:r>
          </a:p>
          <a:p>
            <a:r>
              <a:rPr lang="ja-JP" altLang="en-US" dirty="0"/>
              <a:t>　</a:t>
            </a:r>
          </a:p>
          <a:p>
            <a:r>
              <a:rPr lang="en-US" altLang="ja-JP" dirty="0"/>
              <a:t>T</a:t>
            </a:r>
            <a:r>
              <a:rPr lang="ja-JP" altLang="en-US" dirty="0"/>
              <a:t>　評価には，次の二つに</a:t>
            </a:r>
            <a:r>
              <a:rPr lang="ja-JP" altLang="en-US" dirty="0" err="1"/>
              <a:t>の</a:t>
            </a:r>
            <a:r>
              <a:rPr lang="ja-JP" altLang="en-US" dirty="0"/>
              <a:t>役割があります。</a:t>
            </a:r>
          </a:p>
          <a:p>
            <a:r>
              <a:rPr lang="ja-JP" altLang="en-US" dirty="0"/>
              <a:t>　　まずは，「児童生徒の学習状況を見取るための評価」</a:t>
            </a:r>
          </a:p>
          <a:p>
            <a:r>
              <a:rPr lang="ja-JP" altLang="en-US" dirty="0"/>
              <a:t>　　次に，「単元や題材の観点別学習状況の評価」です。</a:t>
            </a:r>
          </a:p>
          <a:p>
            <a:endParaRPr lang="ja-JP" altLang="en-US" dirty="0"/>
          </a:p>
          <a:p>
            <a:r>
              <a:rPr lang="ja-JP" altLang="en-US" dirty="0"/>
              <a:t>　　「児童生徒の学習状況を見取るための評価」は，</a:t>
            </a:r>
          </a:p>
          <a:p>
            <a:r>
              <a:rPr lang="ja-JP" altLang="en-US" dirty="0"/>
              <a:t>　　児童生徒の学習活動を評価し，</a:t>
            </a:r>
          </a:p>
          <a:p>
            <a:r>
              <a:rPr lang="ja-JP" altLang="en-US" dirty="0"/>
              <a:t>　　把握した学習状況に応じて，授業の手立てにつなげます。</a:t>
            </a:r>
          </a:p>
          <a:p>
            <a:endParaRPr lang="ja-JP" altLang="en-US" dirty="0"/>
          </a:p>
          <a:p>
            <a:r>
              <a:rPr lang="ja-JP" altLang="en-US" dirty="0"/>
              <a:t>　　「単元や題材の観点別学習状況の評価」は，</a:t>
            </a:r>
          </a:p>
          <a:p>
            <a:r>
              <a:rPr lang="ja-JP" altLang="en-US" dirty="0"/>
              <a:t>　　評定の総括につなげます。</a:t>
            </a:r>
          </a:p>
          <a:p>
            <a:r>
              <a:rPr lang="ja-JP" altLang="en-US" dirty="0"/>
              <a:t>　　</a:t>
            </a:r>
          </a:p>
          <a:p>
            <a:r>
              <a:rPr lang="ja-JP" altLang="en-US" dirty="0"/>
              <a:t>　　国立教育政策研究所から，「指導と評価の一体化」のための学習評価に関する参考資料がでています。</a:t>
            </a:r>
          </a:p>
          <a:p>
            <a:r>
              <a:rPr lang="ja-JP" altLang="en-US" dirty="0"/>
              <a:t>　　評価規準を考える際に参考にしてください。</a:t>
            </a:r>
          </a:p>
          <a:p>
            <a:endParaRPr lang="ja-JP" altLang="en-US" dirty="0"/>
          </a:p>
          <a:p>
            <a:endParaRPr lang="ja-JP" altLang="en-US" dirty="0"/>
          </a:p>
          <a:p>
            <a:endParaRPr lang="ja-JP" altLang="en-US" dirty="0"/>
          </a:p>
        </p:txBody>
      </p:sp>
      <p:sp>
        <p:nvSpPr>
          <p:cNvPr id="4" name="スライド番号プレースホルダー 3"/>
          <p:cNvSpPr>
            <a:spLocks noGrp="1"/>
          </p:cNvSpPr>
          <p:nvPr>
            <p:ph type="sldNum" sz="quarter" idx="10"/>
          </p:nvPr>
        </p:nvSpPr>
        <p:spPr/>
        <p:txBody>
          <a:bodyPr/>
          <a:lstStyle/>
          <a:p>
            <a:pPr defTabSz="451851">
              <a:defRPr/>
            </a:pPr>
            <a:fld id="{F9CA5E32-2A12-4F89-9482-31253C0751AC}" type="slidenum">
              <a:rPr kumimoji="1" lang="ja-JP" altLang="en-US">
                <a:solidFill>
                  <a:prstClr val="black"/>
                </a:solidFill>
                <a:latin typeface="游ゴシック" panose="020F0502020204030204"/>
                <a:ea typeface="游ゴシック" panose="020B0400000000000000" pitchFamily="50" charset="-128"/>
              </a:rPr>
              <a:pPr defTabSz="451851">
                <a:defRPr/>
              </a:pPr>
              <a:t>7</a:t>
            </a:fld>
            <a:endParaRPr kumimoji="1"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8899620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46175" y="1233488"/>
            <a:ext cx="4443413" cy="3333750"/>
          </a:xfrm>
        </p:spPr>
      </p:sp>
      <p:sp>
        <p:nvSpPr>
          <p:cNvPr id="3" name="ノート プレースホルダー 2"/>
          <p:cNvSpPr>
            <a:spLocks noGrp="1"/>
          </p:cNvSpPr>
          <p:nvPr>
            <p:ph type="body" idx="1"/>
          </p:nvPr>
        </p:nvSpPr>
        <p:spPr/>
        <p:txBody>
          <a:bodyPr/>
          <a:lstStyle/>
          <a:p>
            <a:r>
              <a:rPr lang="en-US" altLang="ja-JP" dirty="0"/>
              <a:t>T</a:t>
            </a:r>
            <a:r>
              <a:rPr lang="ja-JP" altLang="en-US" dirty="0"/>
              <a:t>　　指導に生かす評価，記録に残す評価を意識して区別しましょう。</a:t>
            </a:r>
          </a:p>
          <a:p>
            <a:endParaRPr lang="ja-JP" altLang="en-US" dirty="0"/>
          </a:p>
          <a:p>
            <a:r>
              <a:rPr lang="en-US" altLang="ja-JP" dirty="0"/>
              <a:t>S</a:t>
            </a:r>
            <a:r>
              <a:rPr lang="ja-JP" altLang="en-US" dirty="0"/>
              <a:t>　　毎時間，三つの観点について評価をしなければならないのですか？</a:t>
            </a:r>
          </a:p>
          <a:p>
            <a:endParaRPr lang="ja-JP" altLang="en-US" dirty="0"/>
          </a:p>
          <a:p>
            <a:r>
              <a:rPr lang="en-US" altLang="ja-JP" dirty="0"/>
              <a:t>T</a:t>
            </a:r>
            <a:r>
              <a:rPr lang="ja-JP" altLang="en-US" dirty="0"/>
              <a:t>　　毎時間，三つの観点すべてを評価することは，難しいと思います。</a:t>
            </a:r>
          </a:p>
          <a:p>
            <a:r>
              <a:rPr lang="ja-JP" altLang="en-US" dirty="0"/>
              <a:t>　　　単元や題材で重点として扱う資質・能力を意識し，</a:t>
            </a:r>
          </a:p>
          <a:p>
            <a:r>
              <a:rPr lang="ja-JP" altLang="en-US" dirty="0"/>
              <a:t>　　　　・評価をもとに指導の改善を行う「指導に生かす評価」と</a:t>
            </a:r>
          </a:p>
          <a:p>
            <a:r>
              <a:rPr lang="ja-JP" altLang="en-US" dirty="0"/>
              <a:t>　　　　・単元や題材の観点別学習状況を評価する「指導に生かす評価」に分けて考えると良いでしょう。</a:t>
            </a:r>
          </a:p>
          <a:p>
            <a:endParaRPr lang="ja-JP" altLang="en-US" dirty="0"/>
          </a:p>
          <a:p>
            <a:r>
              <a:rPr lang="en-US" altLang="ja-JP" dirty="0"/>
              <a:t>S</a:t>
            </a:r>
            <a:r>
              <a:rPr lang="ja-JP" altLang="en-US" dirty="0"/>
              <a:t>　　その他に，評価する際に大切なことはありますか？</a:t>
            </a:r>
          </a:p>
          <a:p>
            <a:r>
              <a:rPr lang="ja-JP" altLang="en-US" dirty="0"/>
              <a:t>　　</a:t>
            </a:r>
          </a:p>
          <a:p>
            <a:r>
              <a:rPr lang="en-US" altLang="ja-JP" dirty="0"/>
              <a:t>T</a:t>
            </a:r>
            <a:r>
              <a:rPr lang="ja-JP" altLang="en-US" dirty="0"/>
              <a:t>　　評価の規準や方法について，教師と児童生徒，保護者で共通理解を図るガイダンス的な機能や</a:t>
            </a:r>
          </a:p>
          <a:p>
            <a:r>
              <a:rPr lang="ja-JP" altLang="en-US" dirty="0"/>
              <a:t>　　　児童生徒の自己評価（相互評価）と教師の評価を結び付けていくカウンセリング的な機能を充実させていくことも大切ですね。</a:t>
            </a:r>
          </a:p>
          <a:p>
            <a:endParaRPr lang="ja-JP" altLang="en-US" dirty="0"/>
          </a:p>
          <a:p>
            <a:endParaRPr lang="ja-JP" altLang="en-US" dirty="0"/>
          </a:p>
        </p:txBody>
      </p:sp>
      <p:sp>
        <p:nvSpPr>
          <p:cNvPr id="4" name="スライド番号プレースホルダー 3"/>
          <p:cNvSpPr>
            <a:spLocks noGrp="1"/>
          </p:cNvSpPr>
          <p:nvPr>
            <p:ph type="sldNum" sz="quarter" idx="10"/>
          </p:nvPr>
        </p:nvSpPr>
        <p:spPr/>
        <p:txBody>
          <a:bodyPr/>
          <a:lstStyle/>
          <a:p>
            <a:pPr defTabSz="451851">
              <a:defRPr/>
            </a:pPr>
            <a:fld id="{F9CA5E32-2A12-4F89-9482-31253C0751AC}" type="slidenum">
              <a:rPr kumimoji="1" lang="ja-JP" altLang="en-US">
                <a:solidFill>
                  <a:prstClr val="black"/>
                </a:solidFill>
                <a:latin typeface="游ゴシック" panose="020F0502020204030204"/>
                <a:ea typeface="游ゴシック" panose="020B0400000000000000" pitchFamily="50" charset="-128"/>
              </a:rPr>
              <a:pPr defTabSz="451851">
                <a:defRPr/>
              </a:pPr>
              <a:t>8</a:t>
            </a:fld>
            <a:endParaRPr kumimoji="1"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35424302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46175" y="1233488"/>
            <a:ext cx="4443413" cy="3333750"/>
          </a:xfrm>
        </p:spPr>
      </p:sp>
      <p:sp>
        <p:nvSpPr>
          <p:cNvPr id="3" name="ノート プレースホルダー 2"/>
          <p:cNvSpPr>
            <a:spLocks noGrp="1"/>
          </p:cNvSpPr>
          <p:nvPr>
            <p:ph type="body" idx="1"/>
          </p:nvPr>
        </p:nvSpPr>
        <p:spPr/>
        <p:txBody>
          <a:bodyPr/>
          <a:lstStyle/>
          <a:p>
            <a:r>
              <a:rPr lang="en-US" altLang="ja-JP" dirty="0"/>
              <a:t>T</a:t>
            </a:r>
            <a:r>
              <a:rPr lang="ja-JP" altLang="en-US" dirty="0"/>
              <a:t>　　「主体的に学習に取り組む態度」の評価のイメージを正しくもちましょう。</a:t>
            </a:r>
          </a:p>
          <a:p>
            <a:endParaRPr lang="ja-JP" altLang="en-US" dirty="0"/>
          </a:p>
          <a:p>
            <a:r>
              <a:rPr lang="en-US" altLang="ja-JP" dirty="0"/>
              <a:t>S</a:t>
            </a:r>
            <a:r>
              <a:rPr lang="ja-JP" altLang="en-US" dirty="0"/>
              <a:t>　　これまでの「関心・意欲・態度」　とは，なにがちがうのですか？</a:t>
            </a:r>
          </a:p>
          <a:p>
            <a:endParaRPr lang="ja-JP" altLang="en-US" dirty="0"/>
          </a:p>
          <a:p>
            <a:r>
              <a:rPr lang="en-US" altLang="ja-JP" dirty="0"/>
              <a:t>T</a:t>
            </a:r>
            <a:r>
              <a:rPr lang="ja-JP" altLang="en-US" dirty="0"/>
              <a:t>　　今回の改訂では，学習指導要領の目標及び内容が，資質・能力の三つの柱で再整理されました。</a:t>
            </a:r>
          </a:p>
          <a:p>
            <a:r>
              <a:rPr lang="ja-JP" altLang="en-US" dirty="0"/>
              <a:t>　　　「学びに向かう力，人間性等」は，「主体的に学習に取り組む態度」と「感性，思いやりなど」に分けて考えられます。</a:t>
            </a:r>
          </a:p>
          <a:p>
            <a:r>
              <a:rPr lang="ja-JP" altLang="en-US" dirty="0"/>
              <a:t>　　　「感性，思いやりなど」は，個人内評価のため，観点別学習状況の評価や評定には示しきれないものです。</a:t>
            </a:r>
          </a:p>
          <a:p>
            <a:endParaRPr lang="ja-JP" altLang="en-US" dirty="0"/>
          </a:p>
          <a:p>
            <a:r>
              <a:rPr lang="ja-JP" altLang="en-US" dirty="0"/>
              <a:t>「主体的に学習に取り組む態度」は，資質・能力を身に付けるために，</a:t>
            </a:r>
          </a:p>
          <a:p>
            <a:r>
              <a:rPr lang="ja-JP" altLang="en-US" dirty="0"/>
              <a:t>　・学習の進め方について試行錯誤すること（粘り強さ）</a:t>
            </a:r>
          </a:p>
          <a:p>
            <a:r>
              <a:rPr lang="ja-JP" altLang="en-US" dirty="0"/>
              <a:t>　・自らの学習を調整すること</a:t>
            </a:r>
          </a:p>
          <a:p>
            <a:r>
              <a:rPr lang="ja-JP" altLang="en-US" dirty="0"/>
              <a:t>などについて，意思的な側面を評価します。</a:t>
            </a:r>
          </a:p>
          <a:p>
            <a:endParaRPr lang="ja-JP" altLang="en-US" dirty="0"/>
          </a:p>
        </p:txBody>
      </p:sp>
      <p:sp>
        <p:nvSpPr>
          <p:cNvPr id="4" name="スライド番号プレースホルダー 3"/>
          <p:cNvSpPr>
            <a:spLocks noGrp="1"/>
          </p:cNvSpPr>
          <p:nvPr>
            <p:ph type="sldNum" sz="quarter" idx="10"/>
          </p:nvPr>
        </p:nvSpPr>
        <p:spPr/>
        <p:txBody>
          <a:bodyPr/>
          <a:lstStyle/>
          <a:p>
            <a:pPr defTabSz="451851">
              <a:defRPr/>
            </a:pPr>
            <a:fld id="{F9CA5E32-2A12-4F89-9482-31253C0751AC}" type="slidenum">
              <a:rPr kumimoji="1" lang="ja-JP" altLang="en-US">
                <a:solidFill>
                  <a:prstClr val="black"/>
                </a:solidFill>
                <a:latin typeface="游ゴシック" panose="020F0502020204030204"/>
                <a:ea typeface="游ゴシック" panose="020B0400000000000000" pitchFamily="50" charset="-128"/>
              </a:rPr>
              <a:pPr defTabSz="451851">
                <a:defRPr/>
              </a:pPr>
              <a:t>9</a:t>
            </a:fld>
            <a:endParaRPr kumimoji="1"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25486638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8F7E0F3-2F2C-431C-B0C5-1B6886442B30}" type="datetimeFigureOut">
              <a:rPr kumimoji="1" lang="ja-JP" altLang="en-US" smtClean="0"/>
              <a:t>2020/4/28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5C71EBE-2613-4057-BE46-3D498F804E27}" type="slidenum">
              <a:rPr kumimoji="1" lang="ja-JP" altLang="en-US" smtClean="0"/>
              <a:t>‹#›</a:t>
            </a:fld>
            <a:endParaRPr kumimoji="1" lang="ja-JP" altLang="en-US"/>
          </a:p>
        </p:txBody>
      </p:sp>
    </p:spTree>
    <p:extLst>
      <p:ext uri="{BB962C8B-B14F-4D97-AF65-F5344CB8AC3E}">
        <p14:creationId xmlns:p14="http://schemas.microsoft.com/office/powerpoint/2010/main" val="1454548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8F7E0F3-2F2C-431C-B0C5-1B6886442B30}" type="datetimeFigureOut">
              <a:rPr kumimoji="1" lang="ja-JP" altLang="en-US" smtClean="0"/>
              <a:t>2020/4/28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5C71EBE-2613-4057-BE46-3D498F804E27}" type="slidenum">
              <a:rPr kumimoji="1" lang="ja-JP" altLang="en-US" smtClean="0"/>
              <a:t>‹#›</a:t>
            </a:fld>
            <a:endParaRPr kumimoji="1" lang="ja-JP" altLang="en-US"/>
          </a:p>
        </p:txBody>
      </p:sp>
    </p:spTree>
    <p:extLst>
      <p:ext uri="{BB962C8B-B14F-4D97-AF65-F5344CB8AC3E}">
        <p14:creationId xmlns:p14="http://schemas.microsoft.com/office/powerpoint/2010/main" val="2864222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8F7E0F3-2F2C-431C-B0C5-1B6886442B30}" type="datetimeFigureOut">
              <a:rPr kumimoji="1" lang="ja-JP" altLang="en-US" smtClean="0"/>
              <a:t>2020/4/28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5C71EBE-2613-4057-BE46-3D498F804E27}" type="slidenum">
              <a:rPr kumimoji="1" lang="ja-JP" altLang="en-US" smtClean="0"/>
              <a:t>‹#›</a:t>
            </a:fld>
            <a:endParaRPr kumimoji="1" lang="ja-JP" altLang="en-US"/>
          </a:p>
        </p:txBody>
      </p:sp>
    </p:spTree>
    <p:extLst>
      <p:ext uri="{BB962C8B-B14F-4D97-AF65-F5344CB8AC3E}">
        <p14:creationId xmlns:p14="http://schemas.microsoft.com/office/powerpoint/2010/main" val="38383992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8F7E0F3-2F2C-431C-B0C5-1B6886442B30}" type="datetimeFigureOut">
              <a:rPr kumimoji="1" lang="ja-JP" altLang="en-US" smtClean="0"/>
              <a:t>2020/4/28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5C71EBE-2613-4057-BE46-3D498F804E27}" type="slidenum">
              <a:rPr kumimoji="1" lang="ja-JP" altLang="en-US" smtClean="0"/>
              <a:t>‹#›</a:t>
            </a:fld>
            <a:endParaRPr kumimoji="1" lang="ja-JP" altLang="en-US"/>
          </a:p>
        </p:txBody>
      </p:sp>
    </p:spTree>
    <p:extLst>
      <p:ext uri="{BB962C8B-B14F-4D97-AF65-F5344CB8AC3E}">
        <p14:creationId xmlns:p14="http://schemas.microsoft.com/office/powerpoint/2010/main" val="2583663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8F7E0F3-2F2C-431C-B0C5-1B6886442B30}" type="datetimeFigureOut">
              <a:rPr kumimoji="1" lang="ja-JP" altLang="en-US" smtClean="0"/>
              <a:t>2020/4/28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5C71EBE-2613-4057-BE46-3D498F804E27}" type="slidenum">
              <a:rPr kumimoji="1" lang="ja-JP" altLang="en-US" smtClean="0"/>
              <a:t>‹#›</a:t>
            </a:fld>
            <a:endParaRPr kumimoji="1" lang="ja-JP" altLang="en-US"/>
          </a:p>
        </p:txBody>
      </p:sp>
    </p:spTree>
    <p:extLst>
      <p:ext uri="{BB962C8B-B14F-4D97-AF65-F5344CB8AC3E}">
        <p14:creationId xmlns:p14="http://schemas.microsoft.com/office/powerpoint/2010/main" val="12383281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8F7E0F3-2F2C-431C-B0C5-1B6886442B30}" type="datetimeFigureOut">
              <a:rPr kumimoji="1" lang="ja-JP" altLang="en-US" smtClean="0"/>
              <a:t>2020/4/28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5C71EBE-2613-4057-BE46-3D498F804E27}" type="slidenum">
              <a:rPr kumimoji="1" lang="ja-JP" altLang="en-US" smtClean="0"/>
              <a:t>‹#›</a:t>
            </a:fld>
            <a:endParaRPr kumimoji="1" lang="ja-JP" altLang="en-US"/>
          </a:p>
        </p:txBody>
      </p:sp>
    </p:spTree>
    <p:extLst>
      <p:ext uri="{BB962C8B-B14F-4D97-AF65-F5344CB8AC3E}">
        <p14:creationId xmlns:p14="http://schemas.microsoft.com/office/powerpoint/2010/main" val="2391128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8F7E0F3-2F2C-431C-B0C5-1B6886442B30}" type="datetimeFigureOut">
              <a:rPr kumimoji="1" lang="ja-JP" altLang="en-US" smtClean="0"/>
              <a:t>2020/4/28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5C71EBE-2613-4057-BE46-3D498F804E27}" type="slidenum">
              <a:rPr kumimoji="1" lang="ja-JP" altLang="en-US" smtClean="0"/>
              <a:t>‹#›</a:t>
            </a:fld>
            <a:endParaRPr kumimoji="1" lang="ja-JP" altLang="en-US"/>
          </a:p>
        </p:txBody>
      </p:sp>
    </p:spTree>
    <p:extLst>
      <p:ext uri="{BB962C8B-B14F-4D97-AF65-F5344CB8AC3E}">
        <p14:creationId xmlns:p14="http://schemas.microsoft.com/office/powerpoint/2010/main" val="23567435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38F7E0F3-2F2C-431C-B0C5-1B6886442B30}" type="datetimeFigureOut">
              <a:rPr kumimoji="1" lang="ja-JP" altLang="en-US" smtClean="0"/>
              <a:t>2020/4/28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5C71EBE-2613-4057-BE46-3D498F804E27}" type="slidenum">
              <a:rPr kumimoji="1" lang="ja-JP" altLang="en-US" smtClean="0"/>
              <a:t>‹#›</a:t>
            </a:fld>
            <a:endParaRPr kumimoji="1" lang="ja-JP" altLang="en-US"/>
          </a:p>
        </p:txBody>
      </p:sp>
    </p:spTree>
    <p:extLst>
      <p:ext uri="{BB962C8B-B14F-4D97-AF65-F5344CB8AC3E}">
        <p14:creationId xmlns:p14="http://schemas.microsoft.com/office/powerpoint/2010/main" val="16082238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F7E0F3-2F2C-431C-B0C5-1B6886442B30}" type="datetimeFigureOut">
              <a:rPr kumimoji="1" lang="ja-JP" altLang="en-US" smtClean="0"/>
              <a:t>2020/4/28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5C71EBE-2613-4057-BE46-3D498F804E27}" type="slidenum">
              <a:rPr kumimoji="1" lang="ja-JP" altLang="en-US" smtClean="0"/>
              <a:t>‹#›</a:t>
            </a:fld>
            <a:endParaRPr kumimoji="1" lang="ja-JP" altLang="en-US"/>
          </a:p>
        </p:txBody>
      </p:sp>
    </p:spTree>
    <p:extLst>
      <p:ext uri="{BB962C8B-B14F-4D97-AF65-F5344CB8AC3E}">
        <p14:creationId xmlns:p14="http://schemas.microsoft.com/office/powerpoint/2010/main" val="21688147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8F7E0F3-2F2C-431C-B0C5-1B6886442B30}" type="datetimeFigureOut">
              <a:rPr kumimoji="1" lang="ja-JP" altLang="en-US" smtClean="0"/>
              <a:t>2020/4/28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5C71EBE-2613-4057-BE46-3D498F804E27}" type="slidenum">
              <a:rPr kumimoji="1" lang="ja-JP" altLang="en-US" smtClean="0"/>
              <a:t>‹#›</a:t>
            </a:fld>
            <a:endParaRPr kumimoji="1" lang="ja-JP" altLang="en-US"/>
          </a:p>
        </p:txBody>
      </p:sp>
    </p:spTree>
    <p:extLst>
      <p:ext uri="{BB962C8B-B14F-4D97-AF65-F5344CB8AC3E}">
        <p14:creationId xmlns:p14="http://schemas.microsoft.com/office/powerpoint/2010/main" val="29868269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8F7E0F3-2F2C-431C-B0C5-1B6886442B30}" type="datetimeFigureOut">
              <a:rPr kumimoji="1" lang="ja-JP" altLang="en-US" smtClean="0"/>
              <a:t>2020/4/28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5C71EBE-2613-4057-BE46-3D498F804E27}" type="slidenum">
              <a:rPr kumimoji="1" lang="ja-JP" altLang="en-US" smtClean="0"/>
              <a:t>‹#›</a:t>
            </a:fld>
            <a:endParaRPr kumimoji="1" lang="ja-JP" altLang="en-US"/>
          </a:p>
        </p:txBody>
      </p:sp>
    </p:spTree>
    <p:extLst>
      <p:ext uri="{BB962C8B-B14F-4D97-AF65-F5344CB8AC3E}">
        <p14:creationId xmlns:p14="http://schemas.microsoft.com/office/powerpoint/2010/main" val="39769452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F7E0F3-2F2C-431C-B0C5-1B6886442B30}" type="datetimeFigureOut">
              <a:rPr kumimoji="1" lang="ja-JP" altLang="en-US" smtClean="0"/>
              <a:t>2020/4/28</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C71EBE-2613-4057-BE46-3D498F804E27}" type="slidenum">
              <a:rPr kumimoji="1" lang="ja-JP" altLang="en-US" smtClean="0"/>
              <a:t>‹#›</a:t>
            </a:fld>
            <a:endParaRPr kumimoji="1" lang="ja-JP" altLang="en-US"/>
          </a:p>
        </p:txBody>
      </p:sp>
    </p:spTree>
    <p:extLst>
      <p:ext uri="{BB962C8B-B14F-4D97-AF65-F5344CB8AC3E}">
        <p14:creationId xmlns:p14="http://schemas.microsoft.com/office/powerpoint/2010/main" val="36877136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xml"/><Relationship Id="rId1" Type="http://schemas.openxmlformats.org/officeDocument/2006/relationships/tags" Target="../tags/tag9.xml"/><Relationship Id="rId6" Type="http://schemas.openxmlformats.org/officeDocument/2006/relationships/image" Target="../media/image3.png"/><Relationship Id="rId5" Type="http://schemas.openxmlformats.org/officeDocument/2006/relationships/image" Target="../media/image5.png"/><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hyperlink" Target="https://www.nier.go.jp/kaihatsu/shidousiryou.html" TargetMode="External"/><Relationship Id="rId4" Type="http://schemas.openxmlformats.org/officeDocument/2006/relationships/hyperlink" Target="https://www.mext.go.jp/a_menu/shotou/new-cs/1384661.htm" TargetMode="Externa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ags" Target="../tags/tag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xml"/><Relationship Id="rId1" Type="http://schemas.openxmlformats.org/officeDocument/2006/relationships/tags" Target="../tags/tag3.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xml"/><Relationship Id="rId1" Type="http://schemas.openxmlformats.org/officeDocument/2006/relationships/tags" Target="../tags/tag4.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xml"/><Relationship Id="rId1" Type="http://schemas.openxmlformats.org/officeDocument/2006/relationships/tags" Target="../tags/tag5.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xml"/><Relationship Id="rId1" Type="http://schemas.openxmlformats.org/officeDocument/2006/relationships/tags" Target="../tags/tag6.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xml"/><Relationship Id="rId1" Type="http://schemas.openxmlformats.org/officeDocument/2006/relationships/tags" Target="../tags/tag7.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xml"/><Relationship Id="rId1" Type="http://schemas.openxmlformats.org/officeDocument/2006/relationships/tags" Target="../tags/tag8.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7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a:xfrm>
            <a:off x="166250" y="1795334"/>
            <a:ext cx="8839199" cy="1325563"/>
          </a:xfrm>
        </p:spPr>
        <p:txBody>
          <a:bodyPr>
            <a:normAutofit/>
          </a:bodyPr>
          <a:lstStyle/>
          <a:p>
            <a:pPr algn="ctr"/>
            <a:r>
              <a:rPr kumimoji="1" lang="ja-JP" altLang="en-US" sz="6600" b="1" dirty="0" smtClean="0">
                <a:latin typeface="メイリオ" panose="020B0604030504040204" pitchFamily="50" charset="-128"/>
                <a:ea typeface="メイリオ" panose="020B0604030504040204" pitchFamily="50" charset="-128"/>
              </a:rPr>
              <a:t>単元や題材のデザイン</a:t>
            </a:r>
            <a:endParaRPr kumimoji="1" lang="ja-JP" altLang="en-US" sz="4800" b="1" dirty="0">
              <a:latin typeface="メイリオ" panose="020B0604030504040204" pitchFamily="50" charset="-128"/>
              <a:ea typeface="メイリオ" panose="020B0604030504040204" pitchFamily="50" charset="-128"/>
            </a:endParaRPr>
          </a:p>
        </p:txBody>
      </p:sp>
      <p:pic>
        <p:nvPicPr>
          <p:cNvPr id="1026" name="Picture 2" descr="https://3.bp.blogspot.com/-Sfnr59bSe0M/VuIN_AvpqMI/AAAAAAAA4uY/81t-5A8UtFotGgw6TNTZauvW3ol5QnbIg/s800/school_sensei_kokuban_woman.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40329" y="2945289"/>
            <a:ext cx="4430856" cy="338406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041912" y="6180162"/>
            <a:ext cx="999729" cy="5482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四角形吹き出し 4"/>
          <p:cNvSpPr/>
          <p:nvPr/>
        </p:nvSpPr>
        <p:spPr>
          <a:xfrm>
            <a:off x="285747" y="804427"/>
            <a:ext cx="5614987" cy="785813"/>
          </a:xfrm>
          <a:prstGeom prst="wedgeRectCallout">
            <a:avLst>
              <a:gd name="adj1" fmla="val -20833"/>
              <a:gd name="adj2" fmla="val 67955"/>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b="1" dirty="0">
                <a:solidFill>
                  <a:srgbClr val="FF0000"/>
                </a:solidFill>
                <a:latin typeface="メイリオ" panose="020B0604030504040204" pitchFamily="50" charset="-128"/>
                <a:ea typeface="メイリオ" panose="020B0604030504040204" pitchFamily="50" charset="-128"/>
              </a:rPr>
              <a:t>資質・能力</a:t>
            </a:r>
            <a:r>
              <a:rPr lang="ja-JP" altLang="en-US" sz="3200" dirty="0">
                <a:solidFill>
                  <a:schemeClr val="tx1"/>
                </a:solidFill>
                <a:latin typeface="メイリオ" panose="020B0604030504040204" pitchFamily="50" charset="-128"/>
                <a:ea typeface="メイリオ" panose="020B0604030504040204" pitchFamily="50" charset="-128"/>
              </a:rPr>
              <a:t>の育成を目指した</a:t>
            </a:r>
            <a:endParaRPr kumimoji="1" lang="ja-JP" altLang="en-US" sz="3200" dirty="0"/>
          </a:p>
        </p:txBody>
      </p:sp>
      <p:sp>
        <p:nvSpPr>
          <p:cNvPr id="7" name="タイトル 1"/>
          <p:cNvSpPr txBox="1">
            <a:spLocks/>
          </p:cNvSpPr>
          <p:nvPr/>
        </p:nvSpPr>
        <p:spPr>
          <a:xfrm>
            <a:off x="2884477" y="6293584"/>
            <a:ext cx="4943036" cy="477718"/>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3200" dirty="0" smtClean="0">
                <a:latin typeface="メイリオ" panose="020B0604030504040204" pitchFamily="50" charset="-128"/>
                <a:ea typeface="メイリオ" panose="020B0604030504040204" pitchFamily="50" charset="-128"/>
              </a:rPr>
              <a:t>茨城県教育研修センター</a:t>
            </a:r>
            <a:endParaRPr lang="ja-JP" altLang="en-US" sz="48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29209063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advTm="21093">
        <p15:prstTrans prst="pageCurlDouble"/>
      </p:transition>
    </mc:Choice>
    <mc:Fallback>
      <p:transition spd="slow" advTm="21093">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グループ化 14"/>
          <p:cNvGrpSpPr/>
          <p:nvPr/>
        </p:nvGrpSpPr>
        <p:grpSpPr>
          <a:xfrm>
            <a:off x="1038497" y="2422994"/>
            <a:ext cx="7961146" cy="4038057"/>
            <a:chOff x="1528353" y="2076992"/>
            <a:chExt cx="9792000" cy="4398378"/>
          </a:xfrm>
        </p:grpSpPr>
        <p:sp>
          <p:nvSpPr>
            <p:cNvPr id="9" name="正方形/長方形 8"/>
            <p:cNvSpPr/>
            <p:nvPr/>
          </p:nvSpPr>
          <p:spPr>
            <a:xfrm>
              <a:off x="1528353" y="2076992"/>
              <a:ext cx="9792000" cy="14400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0" name="正方形/長方形 9"/>
            <p:cNvSpPr/>
            <p:nvPr/>
          </p:nvSpPr>
          <p:spPr>
            <a:xfrm>
              <a:off x="1528353" y="3556181"/>
              <a:ext cx="9792000" cy="1440000"/>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1" name="正方形/長方形 10"/>
            <p:cNvSpPr/>
            <p:nvPr/>
          </p:nvSpPr>
          <p:spPr>
            <a:xfrm>
              <a:off x="1528353" y="5035370"/>
              <a:ext cx="9792000" cy="1440000"/>
            </a:xfrm>
            <a:prstGeom prst="rect">
              <a:avLst/>
            </a:prstGeom>
            <a:solidFill>
              <a:srgbClr val="FFFF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graphicFrame>
        <p:nvGraphicFramePr>
          <p:cNvPr id="24" name="表 23"/>
          <p:cNvGraphicFramePr>
            <a:graphicFrameLocks noGrp="1"/>
          </p:cNvGraphicFramePr>
          <p:nvPr/>
        </p:nvGraphicFramePr>
        <p:xfrm>
          <a:off x="1038497" y="2140118"/>
          <a:ext cx="7961148" cy="251460"/>
        </p:xfrm>
        <a:graphic>
          <a:graphicData uri="http://schemas.openxmlformats.org/drawingml/2006/table">
            <a:tbl>
              <a:tblPr firstRow="1" bandRow="1">
                <a:tableStyleId>{5C22544A-7EE6-4342-B048-85BDC9FD1C3A}</a:tableStyleId>
              </a:tblPr>
              <a:tblGrid>
                <a:gridCol w="1326858">
                  <a:extLst>
                    <a:ext uri="{9D8B030D-6E8A-4147-A177-3AD203B41FA5}">
                      <a16:colId xmlns:a16="http://schemas.microsoft.com/office/drawing/2014/main" val="2551585661"/>
                    </a:ext>
                  </a:extLst>
                </a:gridCol>
                <a:gridCol w="1326858">
                  <a:extLst>
                    <a:ext uri="{9D8B030D-6E8A-4147-A177-3AD203B41FA5}">
                      <a16:colId xmlns:a16="http://schemas.microsoft.com/office/drawing/2014/main" val="3233708254"/>
                    </a:ext>
                  </a:extLst>
                </a:gridCol>
                <a:gridCol w="1326858">
                  <a:extLst>
                    <a:ext uri="{9D8B030D-6E8A-4147-A177-3AD203B41FA5}">
                      <a16:colId xmlns:a16="http://schemas.microsoft.com/office/drawing/2014/main" val="2527043189"/>
                    </a:ext>
                  </a:extLst>
                </a:gridCol>
                <a:gridCol w="1326858">
                  <a:extLst>
                    <a:ext uri="{9D8B030D-6E8A-4147-A177-3AD203B41FA5}">
                      <a16:colId xmlns:a16="http://schemas.microsoft.com/office/drawing/2014/main" val="1632653165"/>
                    </a:ext>
                  </a:extLst>
                </a:gridCol>
                <a:gridCol w="1326858">
                  <a:extLst>
                    <a:ext uri="{9D8B030D-6E8A-4147-A177-3AD203B41FA5}">
                      <a16:colId xmlns:a16="http://schemas.microsoft.com/office/drawing/2014/main" val="3168661459"/>
                    </a:ext>
                  </a:extLst>
                </a:gridCol>
                <a:gridCol w="1326858">
                  <a:extLst>
                    <a:ext uri="{9D8B030D-6E8A-4147-A177-3AD203B41FA5}">
                      <a16:colId xmlns:a16="http://schemas.microsoft.com/office/drawing/2014/main" val="496731606"/>
                    </a:ext>
                  </a:extLst>
                </a:gridCol>
              </a:tblGrid>
              <a:tr h="243000">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第１時</a:t>
                      </a:r>
                    </a:p>
                  </a:txBody>
                  <a:tcPr marL="68580" marR="68580" marT="34290" marB="34290" anchor="ctr">
                    <a:lnR w="57150" cap="flat" cmpd="sng" algn="ctr">
                      <a:solidFill>
                        <a:schemeClr val="bg1"/>
                      </a:solidFill>
                      <a:prstDash val="solid"/>
                      <a:round/>
                      <a:headEnd type="none" w="med" len="med"/>
                      <a:tailEnd type="none" w="med" len="med"/>
                    </a:lnR>
                    <a:solidFill>
                      <a:schemeClr val="accent5">
                        <a:lumMod val="50000"/>
                      </a:schemeClr>
                    </a:solidFill>
                  </a:tcPr>
                </a:tc>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第２時</a:t>
                      </a:r>
                      <a:endParaRPr kumimoji="1" lang="ja-JP" altLang="en-US" sz="1200" dirty="0"/>
                    </a:p>
                  </a:txBody>
                  <a:tcPr marL="68580" marR="68580" marT="34290" marB="3429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solidFill>
                      <a:schemeClr val="accent5">
                        <a:lumMod val="50000"/>
                      </a:schemeClr>
                    </a:solidFill>
                  </a:tcPr>
                </a:tc>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第３時</a:t>
                      </a:r>
                      <a:endParaRPr kumimoji="1" lang="ja-JP" altLang="en-US" sz="1200" dirty="0"/>
                    </a:p>
                  </a:txBody>
                  <a:tcPr marL="68580" marR="68580" marT="34290" marB="3429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solidFill>
                      <a:schemeClr val="accent5">
                        <a:lumMod val="50000"/>
                      </a:schemeClr>
                    </a:solidFill>
                  </a:tcPr>
                </a:tc>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第４時</a:t>
                      </a:r>
                      <a:endParaRPr kumimoji="1" lang="ja-JP" altLang="en-US" sz="1200" dirty="0"/>
                    </a:p>
                  </a:txBody>
                  <a:tcPr marL="68580" marR="68580" marT="34290" marB="3429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solidFill>
                      <a:schemeClr val="accent5">
                        <a:lumMod val="50000"/>
                      </a:schemeClr>
                    </a:solidFill>
                  </a:tcPr>
                </a:tc>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第５時</a:t>
                      </a:r>
                      <a:endParaRPr kumimoji="1" lang="ja-JP" altLang="en-US" sz="1200" dirty="0"/>
                    </a:p>
                  </a:txBody>
                  <a:tcPr marL="68580" marR="68580" marT="34290" marB="3429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solidFill>
                      <a:schemeClr val="accent5">
                        <a:lumMod val="50000"/>
                      </a:schemeClr>
                    </a:solidFill>
                  </a:tcPr>
                </a:tc>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第６時</a:t>
                      </a:r>
                      <a:endParaRPr kumimoji="1" lang="ja-JP" altLang="en-US" sz="1200" dirty="0"/>
                    </a:p>
                  </a:txBody>
                  <a:tcPr marL="68580" marR="68580" marT="34290" marB="34290" anchor="ctr">
                    <a:lnL w="57150" cap="flat" cmpd="sng" algn="ctr">
                      <a:solidFill>
                        <a:schemeClr val="bg1"/>
                      </a:solidFill>
                      <a:prstDash val="solid"/>
                      <a:round/>
                      <a:headEnd type="none" w="med" len="med"/>
                      <a:tailEnd type="none" w="med" len="med"/>
                    </a:lnL>
                    <a:solidFill>
                      <a:schemeClr val="accent5">
                        <a:lumMod val="50000"/>
                      </a:schemeClr>
                    </a:solidFill>
                  </a:tcPr>
                </a:tc>
                <a:extLst>
                  <a:ext uri="{0D108BD9-81ED-4DB2-BD59-A6C34878D82A}">
                    <a16:rowId xmlns:a16="http://schemas.microsoft.com/office/drawing/2014/main" val="4266682732"/>
                  </a:ext>
                </a:extLst>
              </a:tr>
            </a:tbl>
          </a:graphicData>
        </a:graphic>
      </p:graphicFrame>
      <p:sp>
        <p:nvSpPr>
          <p:cNvPr id="29" name="正方形/長方形 28"/>
          <p:cNvSpPr/>
          <p:nvPr/>
        </p:nvSpPr>
        <p:spPr>
          <a:xfrm rot="18149637">
            <a:off x="1205709" y="4365156"/>
            <a:ext cx="2200310" cy="81862"/>
          </a:xfrm>
          <a:prstGeom prst="rect">
            <a:avLst/>
          </a:prstGeom>
          <a:solidFill>
            <a:srgbClr val="0000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2" name="角丸四角形 21"/>
          <p:cNvSpPr/>
          <p:nvPr/>
        </p:nvSpPr>
        <p:spPr>
          <a:xfrm>
            <a:off x="1136022" y="5280667"/>
            <a:ext cx="1368197" cy="988390"/>
          </a:xfrm>
          <a:prstGeom prst="roundRect">
            <a:avLst/>
          </a:prstGeom>
          <a:solidFill>
            <a:srgbClr val="000099"/>
          </a:solidFill>
          <a:ln w="38100">
            <a:solidFill>
              <a:schemeClr val="bg1"/>
            </a:solidFill>
          </a:ln>
          <a:effectLst>
            <a:outerShdw blurRad="50800" dist="38100" dir="5400000" algn="t"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児童生徒が</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見通す場面</a:t>
            </a:r>
          </a:p>
        </p:txBody>
      </p:sp>
      <p:sp>
        <p:nvSpPr>
          <p:cNvPr id="31" name="正方形/長方形 30"/>
          <p:cNvSpPr/>
          <p:nvPr/>
        </p:nvSpPr>
        <p:spPr>
          <a:xfrm rot="19458841">
            <a:off x="6946417" y="4033167"/>
            <a:ext cx="1262790" cy="72893"/>
          </a:xfrm>
          <a:prstGeom prst="rect">
            <a:avLst/>
          </a:prstGeom>
          <a:solidFill>
            <a:srgbClr val="0000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45" name="グループ化 44"/>
          <p:cNvGrpSpPr/>
          <p:nvPr/>
        </p:nvGrpSpPr>
        <p:grpSpPr>
          <a:xfrm>
            <a:off x="156753" y="2326822"/>
            <a:ext cx="822962" cy="4126228"/>
            <a:chOff x="156752" y="1959429"/>
            <a:chExt cx="1097282" cy="4637314"/>
          </a:xfrm>
        </p:grpSpPr>
        <p:sp>
          <p:nvSpPr>
            <p:cNvPr id="46" name="角丸四角形 45"/>
            <p:cNvSpPr/>
            <p:nvPr/>
          </p:nvSpPr>
          <p:spPr>
            <a:xfrm>
              <a:off x="195943" y="1959429"/>
              <a:ext cx="1058091" cy="4637314"/>
            </a:xfrm>
            <a:prstGeom prst="roundRect">
              <a:avLst/>
            </a:prstGeom>
            <a:noFill/>
            <a:ln w="381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47" name="グループ化 46"/>
            <p:cNvGrpSpPr/>
            <p:nvPr/>
          </p:nvGrpSpPr>
          <p:grpSpPr>
            <a:xfrm>
              <a:off x="156752" y="2076992"/>
              <a:ext cx="986246" cy="4411613"/>
              <a:chOff x="378823" y="2076992"/>
              <a:chExt cx="986246" cy="4411613"/>
            </a:xfrm>
          </p:grpSpPr>
          <p:grpSp>
            <p:nvGrpSpPr>
              <p:cNvPr id="48" name="グループ化 47"/>
              <p:cNvGrpSpPr/>
              <p:nvPr/>
            </p:nvGrpSpPr>
            <p:grpSpPr>
              <a:xfrm>
                <a:off x="868678" y="2076992"/>
                <a:ext cx="496391" cy="4411612"/>
                <a:chOff x="868678" y="2076992"/>
                <a:chExt cx="496391" cy="4411612"/>
              </a:xfrm>
            </p:grpSpPr>
            <p:sp>
              <p:nvSpPr>
                <p:cNvPr id="50" name="正方形/長方形 49"/>
                <p:cNvSpPr/>
                <p:nvPr/>
              </p:nvSpPr>
              <p:spPr>
                <a:xfrm>
                  <a:off x="868680" y="2076992"/>
                  <a:ext cx="496389" cy="1440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white"/>
                      </a:solidFill>
                      <a:effectLst/>
                      <a:uLnTx/>
                      <a:uFillTx/>
                      <a:latin typeface="HGS創英角ﾎﾟｯﾌﾟ体" panose="040B0A00000000000000" pitchFamily="50" charset="-128"/>
                      <a:ea typeface="HGS創英角ﾎﾟｯﾌﾟ体" panose="040B0A00000000000000" pitchFamily="50" charset="-128"/>
                      <a:cs typeface="+mn-cs"/>
                    </a:rPr>
                    <a:t>知識及び技能</a:t>
                  </a:r>
                </a:p>
              </p:txBody>
            </p:sp>
            <p:sp>
              <p:nvSpPr>
                <p:cNvPr id="51" name="正方形/長方形 50"/>
                <p:cNvSpPr/>
                <p:nvPr/>
              </p:nvSpPr>
              <p:spPr>
                <a:xfrm>
                  <a:off x="868679" y="3559262"/>
                  <a:ext cx="496389" cy="14400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050" b="0" i="0" u="none" strike="noStrike" kern="1200" cap="none" spc="0" normalizeH="0" baseline="0" noProof="0" dirty="0">
                      <a:ln>
                        <a:noFill/>
                      </a:ln>
                      <a:solidFill>
                        <a:prstClr val="white"/>
                      </a:solidFill>
                      <a:effectLst/>
                      <a:uLnTx/>
                      <a:uFillTx/>
                      <a:latin typeface="HGS創英角ﾎﾟｯﾌﾟ体" panose="040B0A00000000000000" pitchFamily="50" charset="-128"/>
                      <a:ea typeface="HGS創英角ﾎﾟｯﾌﾟ体" panose="040B0A00000000000000" pitchFamily="50" charset="-128"/>
                      <a:cs typeface="+mn-cs"/>
                    </a:rPr>
                    <a:t>思考力・判断力・表現力等</a:t>
                  </a:r>
                </a:p>
              </p:txBody>
            </p:sp>
            <p:sp>
              <p:nvSpPr>
                <p:cNvPr id="52" name="正方形/長方形 51"/>
                <p:cNvSpPr/>
                <p:nvPr/>
              </p:nvSpPr>
              <p:spPr>
                <a:xfrm>
                  <a:off x="868678" y="5048604"/>
                  <a:ext cx="496389" cy="1440000"/>
                </a:xfrm>
                <a:prstGeom prst="rect">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050" b="0" i="0" u="none" strike="noStrike" kern="1200" cap="none" spc="0" normalizeH="0" baseline="0" noProof="0" dirty="0">
                      <a:ln>
                        <a:noFill/>
                      </a:ln>
                      <a:solidFill>
                        <a:prstClr val="white"/>
                      </a:solidFill>
                      <a:effectLst/>
                      <a:uLnTx/>
                      <a:uFillTx/>
                      <a:latin typeface="HGS創英角ﾎﾟｯﾌﾟ体" panose="040B0A00000000000000" pitchFamily="50" charset="-128"/>
                      <a:ea typeface="HGS創英角ﾎﾟｯﾌﾟ体" panose="040B0A00000000000000" pitchFamily="50" charset="-128"/>
                      <a:cs typeface="+mn-cs"/>
                    </a:rPr>
                    <a:t>学びに向かう力・人間性等</a:t>
                  </a:r>
                </a:p>
              </p:txBody>
            </p:sp>
          </p:grpSp>
          <p:sp>
            <p:nvSpPr>
              <p:cNvPr id="49" name="正方形/長方形 48"/>
              <p:cNvSpPr/>
              <p:nvPr/>
            </p:nvSpPr>
            <p:spPr>
              <a:xfrm>
                <a:off x="378823" y="2076993"/>
                <a:ext cx="476794" cy="44116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rPr>
                  <a:t>身に付ける資質・能力</a:t>
                </a:r>
              </a:p>
            </p:txBody>
          </p:sp>
        </p:grpSp>
      </p:grpSp>
      <p:sp>
        <p:nvSpPr>
          <p:cNvPr id="58" name="正方形/長方形 57"/>
          <p:cNvSpPr/>
          <p:nvPr/>
        </p:nvSpPr>
        <p:spPr>
          <a:xfrm rot="14055558">
            <a:off x="2681957" y="3908831"/>
            <a:ext cx="1371353" cy="84042"/>
          </a:xfrm>
          <a:prstGeom prst="rect">
            <a:avLst/>
          </a:prstGeom>
          <a:solidFill>
            <a:srgbClr val="0000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37" name="正方形/長方形 36"/>
          <p:cNvSpPr/>
          <p:nvPr/>
        </p:nvSpPr>
        <p:spPr>
          <a:xfrm rot="12052949">
            <a:off x="3566640" y="3319781"/>
            <a:ext cx="2426972" cy="80437"/>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38" name="正方形/長方形 37"/>
          <p:cNvSpPr/>
          <p:nvPr/>
        </p:nvSpPr>
        <p:spPr>
          <a:xfrm rot="10800000">
            <a:off x="6340803" y="3794759"/>
            <a:ext cx="1643902" cy="95948"/>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40" name="角丸四角形 39"/>
          <p:cNvSpPr/>
          <p:nvPr/>
        </p:nvSpPr>
        <p:spPr>
          <a:xfrm>
            <a:off x="7924878" y="2664414"/>
            <a:ext cx="858146" cy="3240360"/>
          </a:xfrm>
          <a:prstGeom prst="roundRect">
            <a:avLst/>
          </a:prstGeom>
          <a:solidFill>
            <a:srgbClr val="FF0000"/>
          </a:solidFill>
          <a:ln w="38100">
            <a:solidFill>
              <a:schemeClr val="bg1"/>
            </a:solidFill>
          </a:ln>
          <a:effectLst>
            <a:outerShdw blurRad="50800" dist="38100" dir="5400000" algn="t"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単元全体を振り返る場面</a:t>
            </a:r>
          </a:p>
        </p:txBody>
      </p:sp>
      <p:sp>
        <p:nvSpPr>
          <p:cNvPr id="60" name="角丸四角形 24">
            <a:extLst>
              <a:ext uri="{FF2B5EF4-FFF2-40B4-BE49-F238E27FC236}">
                <a16:creationId xmlns:a16="http://schemas.microsoft.com/office/drawing/2014/main" id="{4C388650-2CAE-4A92-9FC9-738B59E3ABB0}"/>
              </a:ext>
            </a:extLst>
          </p:cNvPr>
          <p:cNvSpPr/>
          <p:nvPr/>
        </p:nvSpPr>
        <p:spPr>
          <a:xfrm>
            <a:off x="2361463" y="2640411"/>
            <a:ext cx="1324578" cy="817812"/>
          </a:xfrm>
          <a:prstGeom prst="roundRect">
            <a:avLst/>
          </a:prstGeom>
          <a:solidFill>
            <a:srgbClr val="000099"/>
          </a:solidFill>
          <a:ln w="38100">
            <a:solidFill>
              <a:schemeClr val="bg1"/>
            </a:solidFill>
          </a:ln>
          <a:effectLst>
            <a:outerShdw blurRad="50800" dist="38100" dir="5400000" algn="t"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教師が</a:t>
            </a:r>
            <a:endParaRPr kumimoji="0" lang="en-US" altLang="ja-JP"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教える場面</a:t>
            </a:r>
          </a:p>
        </p:txBody>
      </p:sp>
      <p:sp>
        <p:nvSpPr>
          <p:cNvPr id="43" name="角丸四角形 42"/>
          <p:cNvSpPr/>
          <p:nvPr/>
        </p:nvSpPr>
        <p:spPr>
          <a:xfrm>
            <a:off x="3574156" y="2464503"/>
            <a:ext cx="561200" cy="1288093"/>
          </a:xfrm>
          <a:prstGeom prst="roundRect">
            <a:avLst/>
          </a:prstGeom>
          <a:solidFill>
            <a:srgbClr val="FF0000"/>
          </a:solidFill>
          <a:ln w="38100">
            <a:solidFill>
              <a:schemeClr val="bg1"/>
            </a:solidFill>
          </a:ln>
          <a:effectLst>
            <a:outerShdw blurRad="50800" dist="38100" dir="5400000" algn="t"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振り返り</a:t>
            </a:r>
          </a:p>
        </p:txBody>
      </p:sp>
      <p:sp>
        <p:nvSpPr>
          <p:cNvPr id="34" name="角丸四角形 38">
            <a:extLst>
              <a:ext uri="{FF2B5EF4-FFF2-40B4-BE49-F238E27FC236}">
                <a16:creationId xmlns:a16="http://schemas.microsoft.com/office/drawing/2014/main" id="{12CF4EE9-0EED-4B3E-BF10-1FBA49B45191}"/>
              </a:ext>
            </a:extLst>
          </p:cNvPr>
          <p:cNvSpPr/>
          <p:nvPr/>
        </p:nvSpPr>
        <p:spPr>
          <a:xfrm>
            <a:off x="3721315" y="4123978"/>
            <a:ext cx="3466524" cy="861603"/>
          </a:xfrm>
          <a:prstGeom prst="roundRect">
            <a:avLst/>
          </a:prstGeom>
          <a:solidFill>
            <a:srgbClr val="006600"/>
          </a:solidFill>
          <a:ln w="38100">
            <a:solidFill>
              <a:schemeClr val="bg1"/>
            </a:solidFill>
          </a:ln>
          <a:effectLst>
            <a:outerShdw blurRad="50800" dist="38100" dir="5400000" algn="t"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対話によって自分の考えを</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広げたり深めたりする場面</a:t>
            </a:r>
          </a:p>
        </p:txBody>
      </p:sp>
      <p:sp>
        <p:nvSpPr>
          <p:cNvPr id="30" name="円形吹き出し 39">
            <a:extLst>
              <a:ext uri="{FF2B5EF4-FFF2-40B4-BE49-F238E27FC236}">
                <a16:creationId xmlns:a16="http://schemas.microsoft.com/office/drawing/2014/main" id="{BDD7EE3D-D15E-4DE1-B9E5-4D2E22521F6D}"/>
              </a:ext>
            </a:extLst>
          </p:cNvPr>
          <p:cNvSpPr/>
          <p:nvPr/>
        </p:nvSpPr>
        <p:spPr>
          <a:xfrm>
            <a:off x="2261895" y="4420126"/>
            <a:ext cx="1395126" cy="659513"/>
          </a:xfrm>
          <a:prstGeom prst="wedgeEllipseCallout">
            <a:avLst>
              <a:gd name="adj1" fmla="val 63160"/>
              <a:gd name="adj2" fmla="val -16029"/>
            </a:avLst>
          </a:prstGeom>
          <a:solidFill>
            <a:schemeClr val="bg1"/>
          </a:solidFill>
          <a:ln w="28575">
            <a:solidFill>
              <a:srgbClr val="003300"/>
            </a:solidFill>
          </a:ln>
          <a:effectLst>
            <a:glow rad="635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rPr>
              <a:t>ペア</a:t>
            </a:r>
            <a:endParaRPr kumimoji="0" lang="en-US" altLang="ja-JP"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rPr>
              <a:t>学習</a:t>
            </a:r>
          </a:p>
        </p:txBody>
      </p:sp>
      <p:sp>
        <p:nvSpPr>
          <p:cNvPr id="32" name="円形吹き出し 40">
            <a:extLst>
              <a:ext uri="{FF2B5EF4-FFF2-40B4-BE49-F238E27FC236}">
                <a16:creationId xmlns:a16="http://schemas.microsoft.com/office/drawing/2014/main" id="{563E3A6B-618C-417B-A910-51B46813ADF6}"/>
              </a:ext>
            </a:extLst>
          </p:cNvPr>
          <p:cNvSpPr/>
          <p:nvPr/>
        </p:nvSpPr>
        <p:spPr>
          <a:xfrm>
            <a:off x="3690320" y="5047559"/>
            <a:ext cx="1612534" cy="663149"/>
          </a:xfrm>
          <a:prstGeom prst="wedgeEllipseCallout">
            <a:avLst>
              <a:gd name="adj1" fmla="val 12943"/>
              <a:gd name="adj2" fmla="val -68009"/>
            </a:avLst>
          </a:prstGeom>
          <a:solidFill>
            <a:schemeClr val="bg1"/>
          </a:solidFill>
          <a:ln w="28575">
            <a:solidFill>
              <a:srgbClr val="003300"/>
            </a:solidFill>
          </a:ln>
          <a:effectLst>
            <a:glow rad="635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rPr>
              <a:t>グループ</a:t>
            </a:r>
            <a:endParaRPr kumimoji="0" lang="en-US" altLang="ja-JP"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rPr>
              <a:t>学習</a:t>
            </a:r>
          </a:p>
        </p:txBody>
      </p:sp>
      <p:sp>
        <p:nvSpPr>
          <p:cNvPr id="33" name="円形吹き出し 41">
            <a:extLst>
              <a:ext uri="{FF2B5EF4-FFF2-40B4-BE49-F238E27FC236}">
                <a16:creationId xmlns:a16="http://schemas.microsoft.com/office/drawing/2014/main" id="{732C617F-290A-4A1E-804D-7D4D463B421B}"/>
              </a:ext>
            </a:extLst>
          </p:cNvPr>
          <p:cNvSpPr/>
          <p:nvPr/>
        </p:nvSpPr>
        <p:spPr>
          <a:xfrm>
            <a:off x="5898856" y="5091650"/>
            <a:ext cx="1400637" cy="574965"/>
          </a:xfrm>
          <a:prstGeom prst="wedgeEllipseCallout">
            <a:avLst>
              <a:gd name="adj1" fmla="val -22917"/>
              <a:gd name="adj2" fmla="val -73713"/>
            </a:avLst>
          </a:prstGeom>
          <a:solidFill>
            <a:schemeClr val="bg1"/>
          </a:solidFill>
          <a:ln w="28575">
            <a:solidFill>
              <a:srgbClr val="003300"/>
            </a:solidFill>
          </a:ln>
          <a:effectLst>
            <a:glow rad="635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rPr>
              <a:t>学級</a:t>
            </a:r>
            <a:endParaRPr kumimoji="0" lang="en-US" altLang="ja-JP"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rPr>
              <a:t>全体</a:t>
            </a:r>
          </a:p>
        </p:txBody>
      </p:sp>
      <p:sp>
        <p:nvSpPr>
          <p:cNvPr id="36" name="角丸四角形 35"/>
          <p:cNvSpPr/>
          <p:nvPr/>
        </p:nvSpPr>
        <p:spPr>
          <a:xfrm>
            <a:off x="5778777" y="2913672"/>
            <a:ext cx="561200" cy="1288093"/>
          </a:xfrm>
          <a:prstGeom prst="roundRect">
            <a:avLst/>
          </a:prstGeom>
          <a:solidFill>
            <a:srgbClr val="FF0000"/>
          </a:solidFill>
          <a:ln w="38100">
            <a:solidFill>
              <a:schemeClr val="bg1"/>
            </a:solidFill>
          </a:ln>
          <a:effectLst>
            <a:outerShdw blurRad="50800" dist="38100" dir="5400000" algn="t"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振り返り</a:t>
            </a:r>
          </a:p>
        </p:txBody>
      </p:sp>
      <p:sp>
        <p:nvSpPr>
          <p:cNvPr id="41" name="角丸四角形 43">
            <a:extLst>
              <a:ext uri="{FF2B5EF4-FFF2-40B4-BE49-F238E27FC236}">
                <a16:creationId xmlns:a16="http://schemas.microsoft.com/office/drawing/2014/main" id="{A1EAA202-A895-4895-9B01-A6D441C5E1BE}"/>
              </a:ext>
            </a:extLst>
          </p:cNvPr>
          <p:cNvSpPr/>
          <p:nvPr/>
        </p:nvSpPr>
        <p:spPr>
          <a:xfrm>
            <a:off x="1412611" y="2127040"/>
            <a:ext cx="490530" cy="1273623"/>
          </a:xfrm>
          <a:prstGeom prst="roundRect">
            <a:avLst/>
          </a:prstGeom>
          <a:solidFill>
            <a:srgbClr val="FFFF00"/>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評価計画</a:t>
            </a:r>
          </a:p>
        </p:txBody>
      </p:sp>
      <p:pic>
        <p:nvPicPr>
          <p:cNvPr id="42" name="Picture 6" descr="https://1.bp.blogspot.com/-gqVoxmQ-Feg/XWS5qky49YI/AAAAAAABUVc/fBVYFYSIAkoGrIP8PD_Nhc7F7xQXHFYuQCLcBGAs/s1600/kakedasu_suit6.png">
            <a:extLst>
              <a:ext uri="{FF2B5EF4-FFF2-40B4-BE49-F238E27FC236}">
                <a16:creationId xmlns:a16="http://schemas.microsoft.com/office/drawing/2014/main" id="{0396EEBF-A723-4DC3-B188-3B816B9EDD52}"/>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73837" y="3493805"/>
            <a:ext cx="720410" cy="1292236"/>
          </a:xfrm>
          <a:prstGeom prst="rect">
            <a:avLst/>
          </a:prstGeom>
          <a:noFill/>
          <a:extLst>
            <a:ext uri="{909E8E84-426E-40DD-AFC4-6F175D3DCCD1}">
              <a14:hiddenFill xmlns:a14="http://schemas.microsoft.com/office/drawing/2010/main">
                <a:solidFill>
                  <a:srgbClr val="FFFFFF"/>
                </a:solidFill>
              </a14:hiddenFill>
            </a:ext>
          </a:extLst>
        </p:spPr>
      </p:pic>
      <p:pic>
        <p:nvPicPr>
          <p:cNvPr id="56" name="Picture 4" descr="https://1.bp.blogspot.com/-XeLDe3ylSIY/XWS5pVa7TjI/AAAAAAABUVI/VpLH_IIPkA8PaiGVCRr7sYOnJmuIp-2qQCLcBGAs/s1600/kakedasu_suit1.png">
            <a:extLst>
              <a:ext uri="{FF2B5EF4-FFF2-40B4-BE49-F238E27FC236}">
                <a16:creationId xmlns:a16="http://schemas.microsoft.com/office/drawing/2014/main" id="{3D2F4B30-380D-4888-B1B8-268F05B8E054}"/>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1912" y="3440780"/>
            <a:ext cx="756602" cy="1357156"/>
          </a:xfrm>
          <a:prstGeom prst="rect">
            <a:avLst/>
          </a:prstGeom>
          <a:noFill/>
          <a:extLst>
            <a:ext uri="{909E8E84-426E-40DD-AFC4-6F175D3DCCD1}">
              <a14:hiddenFill xmlns:a14="http://schemas.microsoft.com/office/drawing/2010/main">
                <a:solidFill>
                  <a:srgbClr val="FFFFFF"/>
                </a:solidFill>
              </a14:hiddenFill>
            </a:ext>
          </a:extLst>
        </p:spPr>
      </p:pic>
      <p:pic>
        <p:nvPicPr>
          <p:cNvPr id="57" name="図 56"/>
          <p:cNvPicPr>
            <a:picLocks noChangeAspect="1"/>
          </p:cNvPicPr>
          <p:nvPr/>
        </p:nvPicPr>
        <p:blipFill>
          <a:blip r:embed="rId6"/>
          <a:stretch>
            <a:fillRect/>
          </a:stretch>
        </p:blipFill>
        <p:spPr>
          <a:xfrm>
            <a:off x="7452913" y="732308"/>
            <a:ext cx="1523508" cy="1359208"/>
          </a:xfrm>
          <a:prstGeom prst="rect">
            <a:avLst/>
          </a:prstGeom>
        </p:spPr>
      </p:pic>
      <p:sp>
        <p:nvSpPr>
          <p:cNvPr id="59" name="四角形吹き出し 58"/>
          <p:cNvSpPr/>
          <p:nvPr/>
        </p:nvSpPr>
        <p:spPr>
          <a:xfrm>
            <a:off x="263019" y="182093"/>
            <a:ext cx="6727924" cy="1732432"/>
          </a:xfrm>
          <a:prstGeom prst="wedgeRectCallout">
            <a:avLst>
              <a:gd name="adj1" fmla="val 55192"/>
              <a:gd name="adj2" fmla="val 33116"/>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fontAlgn="auto">
              <a:spcAft>
                <a:spcPts val="0"/>
              </a:spcAft>
            </a:pPr>
            <a:r>
              <a:rPr lang="ja-JP" altLang="en-US" sz="2800" dirty="0" smtClean="0">
                <a:solidFill>
                  <a:schemeClr val="tx1"/>
                </a:solidFill>
                <a:latin typeface="HG丸ｺﾞｼｯｸM-PRO" panose="020F0600000000000000" pitchFamily="50" charset="-128"/>
                <a:ea typeface="HG丸ｺﾞｼｯｸM-PRO" panose="020F0600000000000000" pitchFamily="50" charset="-128"/>
              </a:rPr>
              <a:t>　児童</a:t>
            </a:r>
            <a:r>
              <a:rPr lang="ja-JP" altLang="en-US" sz="2800" dirty="0">
                <a:solidFill>
                  <a:schemeClr val="tx1"/>
                </a:solidFill>
                <a:latin typeface="HG丸ｺﾞｼｯｸM-PRO" panose="020F0600000000000000" pitchFamily="50" charset="-128"/>
                <a:ea typeface="HG丸ｺﾞｼｯｸM-PRO" panose="020F0600000000000000" pitchFamily="50" charset="-128"/>
              </a:rPr>
              <a:t>生徒に資質・能力</a:t>
            </a:r>
            <a:r>
              <a:rPr lang="ja-JP" altLang="en-US" sz="2800" dirty="0" smtClean="0">
                <a:solidFill>
                  <a:schemeClr val="tx1"/>
                </a:solidFill>
                <a:latin typeface="HG丸ｺﾞｼｯｸM-PRO" panose="020F0600000000000000" pitchFamily="50" charset="-128"/>
                <a:ea typeface="HG丸ｺﾞｼｯｸM-PRO" panose="020F0600000000000000" pitchFamily="50" charset="-128"/>
              </a:rPr>
              <a:t>を育むために，</a:t>
            </a:r>
            <a:r>
              <a:rPr lang="ja-JP" altLang="en-US" sz="2800" b="1" dirty="0" smtClean="0">
                <a:solidFill>
                  <a:srgbClr val="FF0000"/>
                </a:solidFill>
                <a:latin typeface="HG丸ｺﾞｼｯｸM-PRO" panose="020F0600000000000000" pitchFamily="50" charset="-128"/>
                <a:ea typeface="HG丸ｺﾞｼｯｸM-PRO" panose="020F0600000000000000" pitchFamily="50" charset="-128"/>
              </a:rPr>
              <a:t>　単元</a:t>
            </a:r>
            <a:r>
              <a:rPr lang="ja-JP" altLang="en-US" sz="2800" b="1" dirty="0">
                <a:solidFill>
                  <a:srgbClr val="FF0000"/>
                </a:solidFill>
                <a:latin typeface="HG丸ｺﾞｼｯｸM-PRO" panose="020F0600000000000000" pitchFamily="50" charset="-128"/>
                <a:ea typeface="HG丸ｺﾞｼｯｸM-PRO" panose="020F0600000000000000" pitchFamily="50" charset="-128"/>
              </a:rPr>
              <a:t>や題材など内容や時間のまとまり</a:t>
            </a:r>
            <a:r>
              <a:rPr lang="ja-JP" altLang="en-US" sz="2800" dirty="0" smtClean="0">
                <a:solidFill>
                  <a:schemeClr val="tx1"/>
                </a:solidFill>
                <a:latin typeface="HG丸ｺﾞｼｯｸM-PRO" panose="020F0600000000000000" pitchFamily="50" charset="-128"/>
                <a:ea typeface="HG丸ｺﾞｼｯｸM-PRO" panose="020F0600000000000000" pitchFamily="50" charset="-128"/>
              </a:rPr>
              <a:t>をデザインしてみましょう。</a:t>
            </a:r>
            <a:endParaRPr lang="ja-JP" altLang="en-US" sz="2800" dirty="0">
              <a:solidFill>
                <a:schemeClr val="tx1"/>
              </a:solidFill>
              <a:latin typeface="HG丸ｺﾞｼｯｸM-PRO" panose="020F0600000000000000" pitchFamily="50" charset="-128"/>
              <a:ea typeface="HG丸ｺﾞｼｯｸM-PRO" panose="020F0600000000000000" pitchFamily="50" charset="-128"/>
            </a:endParaRPr>
          </a:p>
        </p:txBody>
      </p:sp>
    </p:spTree>
    <p:custDataLst>
      <p:tags r:id="rId1"/>
    </p:custDataLst>
    <p:extLst>
      <p:ext uri="{BB962C8B-B14F-4D97-AF65-F5344CB8AC3E}">
        <p14:creationId xmlns:p14="http://schemas.microsoft.com/office/powerpoint/2010/main" val="66518205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462">
        <p15:prstTrans prst="pageCurlDouble"/>
      </p:transition>
    </mc:Choice>
    <mc:Fallback xmlns="">
      <p:transition spd="slow" advTm="40462">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9"/>
                                        </p:tgtEl>
                                        <p:attrNameLst>
                                          <p:attrName>style.visibility</p:attrName>
                                        </p:attrNameLst>
                                      </p:cBhvr>
                                      <p:to>
                                        <p:strVal val="visible"/>
                                      </p:to>
                                    </p:set>
                                    <p:animEffect transition="in" filter="fade">
                                      <p:cBhvr>
                                        <p:cTn id="7" dur="1400"/>
                                        <p:tgtEl>
                                          <p:spTgt spid="59"/>
                                        </p:tgtEl>
                                      </p:cBhvr>
                                    </p:animEffect>
                                  </p:childTnLst>
                                </p:cTn>
                              </p:par>
                            </p:childTnLst>
                          </p:cTn>
                        </p:par>
                        <p:par>
                          <p:cTn id="8" fill="hold">
                            <p:stCondLst>
                              <p:cond delay="1400"/>
                            </p:stCondLst>
                            <p:childTnLst>
                              <p:par>
                                <p:cTn id="9" presetID="45" presetClass="entr" presetSubtype="0" fill="hold" nodeType="afterEffect">
                                  <p:stCondLst>
                                    <p:cond delay="0"/>
                                  </p:stCondLst>
                                  <p:childTnLst>
                                    <p:set>
                                      <p:cBhvr>
                                        <p:cTn id="10" dur="1" fill="hold">
                                          <p:stCondLst>
                                            <p:cond delay="0"/>
                                          </p:stCondLst>
                                        </p:cTn>
                                        <p:tgtEl>
                                          <p:spTgt spid="56"/>
                                        </p:tgtEl>
                                        <p:attrNameLst>
                                          <p:attrName>style.visibility</p:attrName>
                                        </p:attrNameLst>
                                      </p:cBhvr>
                                      <p:to>
                                        <p:strVal val="visible"/>
                                      </p:to>
                                    </p:set>
                                    <p:animEffect transition="in" filter="fade">
                                      <p:cBhvr>
                                        <p:cTn id="11" dur="2000"/>
                                        <p:tgtEl>
                                          <p:spTgt spid="56"/>
                                        </p:tgtEl>
                                      </p:cBhvr>
                                    </p:animEffect>
                                    <p:anim calcmode="lin" valueType="num">
                                      <p:cBhvr>
                                        <p:cTn id="12" dur="2000" fill="hold"/>
                                        <p:tgtEl>
                                          <p:spTgt spid="56"/>
                                        </p:tgtEl>
                                        <p:attrNameLst>
                                          <p:attrName>ppt_w</p:attrName>
                                        </p:attrNameLst>
                                      </p:cBhvr>
                                      <p:tavLst>
                                        <p:tav tm="0" fmla="#ppt_w*sin(2.5*pi*$)">
                                          <p:val>
                                            <p:fltVal val="0"/>
                                          </p:val>
                                        </p:tav>
                                        <p:tav tm="100000">
                                          <p:val>
                                            <p:fltVal val="1"/>
                                          </p:val>
                                        </p:tav>
                                      </p:tavLst>
                                    </p:anim>
                                    <p:anim calcmode="lin" valueType="num">
                                      <p:cBhvr>
                                        <p:cTn id="13" dur="2000" fill="hold"/>
                                        <p:tgtEl>
                                          <p:spTgt spid="56"/>
                                        </p:tgtEl>
                                        <p:attrNameLst>
                                          <p:attrName>ppt_h</p:attrName>
                                        </p:attrNameLst>
                                      </p:cBhvr>
                                      <p:tavLst>
                                        <p:tav tm="0">
                                          <p:val>
                                            <p:strVal val="#ppt_h"/>
                                          </p:val>
                                        </p:tav>
                                        <p:tav tm="100000">
                                          <p:val>
                                            <p:strVal val="#ppt_h"/>
                                          </p:val>
                                        </p:tav>
                                      </p:tavLst>
                                    </p:anim>
                                  </p:childTnLst>
                                </p:cTn>
                              </p:par>
                              <p:par>
                                <p:cTn id="14" presetID="45" presetClass="entr" presetSubtype="0" fill="hold" nodeType="withEffect">
                                  <p:stCondLst>
                                    <p:cond delay="0"/>
                                  </p:stCondLst>
                                  <p:childTnLst>
                                    <p:set>
                                      <p:cBhvr>
                                        <p:cTn id="15" dur="1" fill="hold">
                                          <p:stCondLst>
                                            <p:cond delay="0"/>
                                          </p:stCondLst>
                                        </p:cTn>
                                        <p:tgtEl>
                                          <p:spTgt spid="42"/>
                                        </p:tgtEl>
                                        <p:attrNameLst>
                                          <p:attrName>style.visibility</p:attrName>
                                        </p:attrNameLst>
                                      </p:cBhvr>
                                      <p:to>
                                        <p:strVal val="visible"/>
                                      </p:to>
                                    </p:set>
                                    <p:animEffect transition="in" filter="fade">
                                      <p:cBhvr>
                                        <p:cTn id="16" dur="2000"/>
                                        <p:tgtEl>
                                          <p:spTgt spid="42"/>
                                        </p:tgtEl>
                                      </p:cBhvr>
                                    </p:animEffect>
                                    <p:anim calcmode="lin" valueType="num">
                                      <p:cBhvr>
                                        <p:cTn id="17" dur="2000" fill="hold"/>
                                        <p:tgtEl>
                                          <p:spTgt spid="42"/>
                                        </p:tgtEl>
                                        <p:attrNameLst>
                                          <p:attrName>ppt_w</p:attrName>
                                        </p:attrNameLst>
                                      </p:cBhvr>
                                      <p:tavLst>
                                        <p:tav tm="0" fmla="#ppt_w*sin(2.5*pi*$)">
                                          <p:val>
                                            <p:fltVal val="0"/>
                                          </p:val>
                                        </p:tav>
                                        <p:tav tm="100000">
                                          <p:val>
                                            <p:fltVal val="1"/>
                                          </p:val>
                                        </p:tav>
                                      </p:tavLst>
                                    </p:anim>
                                    <p:anim calcmode="lin" valueType="num">
                                      <p:cBhvr>
                                        <p:cTn id="18" dur="2000" fill="hold"/>
                                        <p:tgtEl>
                                          <p:spTgt spid="42"/>
                                        </p:tgtEl>
                                        <p:attrNameLst>
                                          <p:attrName>ppt_h</p:attrName>
                                        </p:attrNameLst>
                                      </p:cBhvr>
                                      <p:tavLst>
                                        <p:tav tm="0">
                                          <p:val>
                                            <p:strVal val="#ppt_h"/>
                                          </p:val>
                                        </p:tav>
                                        <p:tav tm="100000">
                                          <p:val>
                                            <p:strVal val="#ppt_h"/>
                                          </p:val>
                                        </p:tav>
                                      </p:tavLst>
                                    </p:anim>
                                  </p:childTnLst>
                                </p:cTn>
                              </p:par>
                              <p:par>
                                <p:cTn id="19" presetID="45" presetClass="entr" presetSubtype="0" fill="hold" grpId="0" nodeType="withEffect">
                                  <p:stCondLst>
                                    <p:cond delay="0"/>
                                  </p:stCondLst>
                                  <p:childTnLst>
                                    <p:set>
                                      <p:cBhvr>
                                        <p:cTn id="20" dur="1" fill="hold">
                                          <p:stCondLst>
                                            <p:cond delay="0"/>
                                          </p:stCondLst>
                                        </p:cTn>
                                        <p:tgtEl>
                                          <p:spTgt spid="41"/>
                                        </p:tgtEl>
                                        <p:attrNameLst>
                                          <p:attrName>style.visibility</p:attrName>
                                        </p:attrNameLst>
                                      </p:cBhvr>
                                      <p:to>
                                        <p:strVal val="visible"/>
                                      </p:to>
                                    </p:set>
                                    <p:animEffect transition="in" filter="fade">
                                      <p:cBhvr>
                                        <p:cTn id="21" dur="2000"/>
                                        <p:tgtEl>
                                          <p:spTgt spid="41"/>
                                        </p:tgtEl>
                                      </p:cBhvr>
                                    </p:animEffect>
                                    <p:anim calcmode="lin" valueType="num">
                                      <p:cBhvr>
                                        <p:cTn id="22" dur="2000" fill="hold"/>
                                        <p:tgtEl>
                                          <p:spTgt spid="41"/>
                                        </p:tgtEl>
                                        <p:attrNameLst>
                                          <p:attrName>ppt_w</p:attrName>
                                        </p:attrNameLst>
                                      </p:cBhvr>
                                      <p:tavLst>
                                        <p:tav tm="0" fmla="#ppt_w*sin(2.5*pi*$)">
                                          <p:val>
                                            <p:fltVal val="0"/>
                                          </p:val>
                                        </p:tav>
                                        <p:tav tm="100000">
                                          <p:val>
                                            <p:fltVal val="1"/>
                                          </p:val>
                                        </p:tav>
                                      </p:tavLst>
                                    </p:anim>
                                    <p:anim calcmode="lin" valueType="num">
                                      <p:cBhvr>
                                        <p:cTn id="23" dur="2000" fill="hold"/>
                                        <p:tgtEl>
                                          <p:spTgt spid="41"/>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animBg="1"/>
      <p:bldP spid="5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7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pic>
        <p:nvPicPr>
          <p:cNvPr id="1026" name="Picture 2" descr="https://4.bp.blogspot.com/-qiH7dVl4f6o/V1z82R-VpDI/AAAAAAAA7Ms/ktb-hWAZC0En3moU425ZRduzs_RpPqTRwCLcB/s800/computer_laptop_note_zabuton.png"/>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14299" y="85729"/>
            <a:ext cx="9429749"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タイトル 1"/>
          <p:cNvSpPr>
            <a:spLocks noGrp="1"/>
          </p:cNvSpPr>
          <p:nvPr>
            <p:ph type="title"/>
          </p:nvPr>
        </p:nvSpPr>
        <p:spPr>
          <a:xfrm>
            <a:off x="1143000" y="822331"/>
            <a:ext cx="6757988" cy="4192587"/>
          </a:xfrm>
        </p:spPr>
        <p:txBody>
          <a:bodyPr anchor="t">
            <a:normAutofit/>
          </a:bodyPr>
          <a:lstStyle/>
          <a:p>
            <a:r>
              <a:rPr kumimoji="1" lang="ja-JP" altLang="en-US" sz="2400" dirty="0" smtClean="0">
                <a:latin typeface="HG丸ｺﾞｼｯｸM-PRO" panose="020F0600000000000000" pitchFamily="50" charset="-128"/>
                <a:ea typeface="HG丸ｺﾞｼｯｸM-PRO" panose="020F0600000000000000" pitchFamily="50" charset="-128"/>
              </a:rPr>
              <a:t>＜参考となるリンク集＞</a:t>
            </a:r>
            <a:br>
              <a:rPr kumimoji="1" lang="ja-JP" altLang="en-US" sz="2400" dirty="0" smtClean="0">
                <a:latin typeface="HG丸ｺﾞｼｯｸM-PRO" panose="020F0600000000000000" pitchFamily="50" charset="-128"/>
                <a:ea typeface="HG丸ｺﾞｼｯｸM-PRO" panose="020F0600000000000000" pitchFamily="50" charset="-128"/>
              </a:rPr>
            </a:br>
            <a:r>
              <a:rPr kumimoji="1" lang="ja-JP" altLang="en-US" sz="2400" dirty="0" smtClean="0">
                <a:latin typeface="HG丸ｺﾞｼｯｸM-PRO" panose="020F0600000000000000" pitchFamily="50" charset="-128"/>
                <a:ea typeface="HG丸ｺﾞｼｯｸM-PRO" panose="020F0600000000000000" pitchFamily="50" charset="-128"/>
              </a:rPr>
              <a:t>文部科学省</a:t>
            </a:r>
            <a:r>
              <a:rPr kumimoji="1" lang="ja-JP" altLang="en-US" sz="3200" dirty="0" smtClean="0">
                <a:latin typeface="HG丸ｺﾞｼｯｸM-PRO" panose="020F0600000000000000" pitchFamily="50" charset="-128"/>
                <a:ea typeface="HG丸ｺﾞｼｯｸM-PRO" panose="020F0600000000000000" pitchFamily="50" charset="-128"/>
              </a:rPr>
              <a:t/>
            </a:r>
            <a:br>
              <a:rPr kumimoji="1" lang="ja-JP" altLang="en-US" sz="3200" dirty="0" smtClean="0">
                <a:latin typeface="HG丸ｺﾞｼｯｸM-PRO" panose="020F0600000000000000" pitchFamily="50" charset="-128"/>
                <a:ea typeface="HG丸ｺﾞｼｯｸM-PRO" panose="020F0600000000000000" pitchFamily="50" charset="-128"/>
              </a:rPr>
            </a:br>
            <a:r>
              <a:rPr kumimoji="1" lang="ja-JP" altLang="en-US" sz="1800" dirty="0" smtClean="0">
                <a:latin typeface="HG丸ｺﾞｼｯｸM-PRO" panose="020F0600000000000000" pitchFamily="50" charset="-128"/>
                <a:ea typeface="HG丸ｺﾞｼｯｸM-PRO" panose="020F0600000000000000" pitchFamily="50" charset="-128"/>
              </a:rPr>
              <a:t>「学習指導要領」，「学習指導要領解説」</a:t>
            </a:r>
            <a:r>
              <a:rPr kumimoji="1" lang="ja-JP" altLang="en-US" sz="1600" dirty="0" smtClean="0">
                <a:latin typeface="HG丸ｺﾞｼｯｸM-PRO" panose="020F0600000000000000" pitchFamily="50" charset="-128"/>
                <a:ea typeface="HG丸ｺﾞｼｯｸM-PRO" panose="020F0600000000000000" pitchFamily="50" charset="-128"/>
              </a:rPr>
              <a:t/>
            </a:r>
            <a:br>
              <a:rPr kumimoji="1" lang="ja-JP" altLang="en-US" sz="1600" dirty="0" smtClean="0">
                <a:latin typeface="HG丸ｺﾞｼｯｸM-PRO" panose="020F0600000000000000" pitchFamily="50" charset="-128"/>
                <a:ea typeface="HG丸ｺﾞｼｯｸM-PRO" panose="020F0600000000000000" pitchFamily="50" charset="-128"/>
              </a:rPr>
            </a:br>
            <a:r>
              <a:rPr lang="en-US" altLang="ja-JP" sz="1600" dirty="0" smtClean="0">
                <a:latin typeface="HG丸ｺﾞｼｯｸM-PRO" panose="020F0600000000000000" pitchFamily="50" charset="-128"/>
                <a:ea typeface="HG丸ｺﾞｼｯｸM-PRO" panose="020F0600000000000000" pitchFamily="50" charset="-128"/>
                <a:hlinkClick r:id="rId4"/>
              </a:rPr>
              <a:t>https</a:t>
            </a:r>
            <a:r>
              <a:rPr lang="en-US" altLang="ja-JP" sz="1600" dirty="0">
                <a:latin typeface="HG丸ｺﾞｼｯｸM-PRO" panose="020F0600000000000000" pitchFamily="50" charset="-128"/>
                <a:ea typeface="HG丸ｺﾞｼｯｸM-PRO" panose="020F0600000000000000" pitchFamily="50" charset="-128"/>
                <a:hlinkClick r:id="rId4"/>
              </a:rPr>
              <a:t>://</a:t>
            </a:r>
            <a:r>
              <a:rPr lang="en-US" altLang="ja-JP" sz="1600" dirty="0" smtClean="0">
                <a:latin typeface="HG丸ｺﾞｼｯｸM-PRO" panose="020F0600000000000000" pitchFamily="50" charset="-128"/>
                <a:ea typeface="HG丸ｺﾞｼｯｸM-PRO" panose="020F0600000000000000" pitchFamily="50" charset="-128"/>
                <a:hlinkClick r:id="rId4"/>
              </a:rPr>
              <a:t>www.mext.go.jp/a_menu/shotou/newcs/1384661.htm</a:t>
            </a:r>
            <a:r>
              <a:rPr kumimoji="1" lang="ja-JP" altLang="en-US" sz="1800" dirty="0" smtClean="0">
                <a:latin typeface="HG丸ｺﾞｼｯｸM-PRO" panose="020F0600000000000000" pitchFamily="50" charset="-128"/>
                <a:ea typeface="HG丸ｺﾞｼｯｸM-PRO" panose="020F0600000000000000" pitchFamily="50" charset="-128"/>
              </a:rPr>
              <a:t/>
            </a:r>
            <a:br>
              <a:rPr kumimoji="1" lang="ja-JP" altLang="en-US" sz="1800" dirty="0" smtClean="0">
                <a:latin typeface="HG丸ｺﾞｼｯｸM-PRO" panose="020F0600000000000000" pitchFamily="50" charset="-128"/>
                <a:ea typeface="HG丸ｺﾞｼｯｸM-PRO" panose="020F0600000000000000" pitchFamily="50" charset="-128"/>
              </a:rPr>
            </a:br>
            <a:r>
              <a:rPr kumimoji="1" lang="ja-JP" altLang="en-US" sz="1800" dirty="0" smtClean="0">
                <a:latin typeface="HG丸ｺﾞｼｯｸM-PRO" panose="020F0600000000000000" pitchFamily="50" charset="-128"/>
                <a:ea typeface="HG丸ｺﾞｼｯｸM-PRO" panose="020F0600000000000000" pitchFamily="50" charset="-128"/>
              </a:rPr>
              <a:t/>
            </a:r>
            <a:br>
              <a:rPr kumimoji="1" lang="ja-JP" altLang="en-US" sz="1800" dirty="0" smtClean="0">
                <a:latin typeface="HG丸ｺﾞｼｯｸM-PRO" panose="020F0600000000000000" pitchFamily="50" charset="-128"/>
                <a:ea typeface="HG丸ｺﾞｼｯｸM-PRO" panose="020F0600000000000000" pitchFamily="50" charset="-128"/>
              </a:rPr>
            </a:br>
            <a:r>
              <a:rPr lang="ja-JP" altLang="en-US" sz="3200" dirty="0" smtClean="0">
                <a:latin typeface="HG丸ｺﾞｼｯｸM-PRO" panose="020F0600000000000000" pitchFamily="50" charset="-128"/>
                <a:ea typeface="HG丸ｺﾞｼｯｸM-PRO" panose="020F0600000000000000" pitchFamily="50" charset="-128"/>
              </a:rPr>
              <a:t/>
            </a:r>
            <a:br>
              <a:rPr lang="ja-JP" altLang="en-US" sz="3200" dirty="0" smtClean="0">
                <a:latin typeface="HG丸ｺﾞｼｯｸM-PRO" panose="020F0600000000000000" pitchFamily="50" charset="-128"/>
                <a:ea typeface="HG丸ｺﾞｼｯｸM-PRO" panose="020F0600000000000000" pitchFamily="50" charset="-128"/>
              </a:rPr>
            </a:br>
            <a:r>
              <a:rPr lang="ja-JP" altLang="en-US" sz="2800" dirty="0" smtClean="0">
                <a:latin typeface="HG丸ｺﾞｼｯｸM-PRO" panose="020F0600000000000000" pitchFamily="50" charset="-128"/>
                <a:ea typeface="HG丸ｺﾞｼｯｸM-PRO" panose="020F0600000000000000" pitchFamily="50" charset="-128"/>
              </a:rPr>
              <a:t/>
            </a:r>
            <a:br>
              <a:rPr lang="ja-JP" altLang="en-US" sz="2800" dirty="0" smtClean="0">
                <a:latin typeface="HG丸ｺﾞｼｯｸM-PRO" panose="020F0600000000000000" pitchFamily="50" charset="-128"/>
                <a:ea typeface="HG丸ｺﾞｼｯｸM-PRO" panose="020F0600000000000000" pitchFamily="50" charset="-128"/>
              </a:rPr>
            </a:br>
            <a:r>
              <a:rPr lang="ja-JP" altLang="en-US" sz="2400" dirty="0" smtClean="0">
                <a:latin typeface="HG丸ｺﾞｼｯｸM-PRO" panose="020F0600000000000000" pitchFamily="50" charset="-128"/>
                <a:ea typeface="HG丸ｺﾞｼｯｸM-PRO" panose="020F0600000000000000" pitchFamily="50" charset="-128"/>
              </a:rPr>
              <a:t>国立教育政策研究所</a:t>
            </a:r>
            <a:br>
              <a:rPr lang="ja-JP" altLang="en-US" sz="2400" dirty="0" smtClean="0">
                <a:latin typeface="HG丸ｺﾞｼｯｸM-PRO" panose="020F0600000000000000" pitchFamily="50" charset="-128"/>
                <a:ea typeface="HG丸ｺﾞｼｯｸM-PRO" panose="020F0600000000000000" pitchFamily="50" charset="-128"/>
              </a:rPr>
            </a:br>
            <a:r>
              <a:rPr lang="ja-JP" altLang="en-US" sz="1800" dirty="0" smtClean="0">
                <a:latin typeface="HG丸ｺﾞｼｯｸM-PRO" panose="020F0600000000000000" pitchFamily="50" charset="-128"/>
                <a:ea typeface="HG丸ｺﾞｼｯｸM-PRO" panose="020F0600000000000000" pitchFamily="50" charset="-128"/>
              </a:rPr>
              <a:t>「</a:t>
            </a:r>
            <a:r>
              <a:rPr lang="ja-JP" altLang="en-US" sz="1800" dirty="0">
                <a:latin typeface="HG丸ｺﾞｼｯｸM-PRO" panose="020F0600000000000000" pitchFamily="50" charset="-128"/>
                <a:ea typeface="HG丸ｺﾞｼｯｸM-PRO" panose="020F0600000000000000" pitchFamily="50" charset="-128"/>
              </a:rPr>
              <a:t>指導と評価の一体化」のための学習評価に関する参考資料</a:t>
            </a:r>
            <a:br>
              <a:rPr lang="ja-JP" altLang="en-US" sz="1800" dirty="0">
                <a:latin typeface="HG丸ｺﾞｼｯｸM-PRO" panose="020F0600000000000000" pitchFamily="50" charset="-128"/>
                <a:ea typeface="HG丸ｺﾞｼｯｸM-PRO" panose="020F0600000000000000" pitchFamily="50" charset="-128"/>
              </a:rPr>
            </a:br>
            <a:r>
              <a:rPr lang="en-US" altLang="ja-JP" sz="1600" dirty="0" smtClean="0">
                <a:latin typeface="HG丸ｺﾞｼｯｸM-PRO" panose="020F0600000000000000" pitchFamily="50" charset="-128"/>
                <a:ea typeface="HG丸ｺﾞｼｯｸM-PRO" panose="020F0600000000000000" pitchFamily="50" charset="-128"/>
                <a:hlinkClick r:id="rId5"/>
              </a:rPr>
              <a:t>https</a:t>
            </a:r>
            <a:r>
              <a:rPr lang="en-US" altLang="ja-JP" sz="1600" dirty="0">
                <a:latin typeface="HG丸ｺﾞｼｯｸM-PRO" panose="020F0600000000000000" pitchFamily="50" charset="-128"/>
                <a:ea typeface="HG丸ｺﾞｼｯｸM-PRO" panose="020F0600000000000000" pitchFamily="50" charset="-128"/>
                <a:hlinkClick r:id="rId5"/>
              </a:rPr>
              <a:t>://www.nier.go.jp/kaihatsu/shidousiryou.html</a:t>
            </a:r>
            <a:r>
              <a:rPr lang="ja-JP" altLang="en-US" sz="1600" dirty="0">
                <a:latin typeface="HG丸ｺﾞｼｯｸM-PRO" panose="020F0600000000000000" pitchFamily="50" charset="-128"/>
                <a:ea typeface="HG丸ｺﾞｼｯｸM-PRO" panose="020F0600000000000000" pitchFamily="50" charset="-128"/>
              </a:rPr>
              <a:t>　</a:t>
            </a:r>
            <a:br>
              <a:rPr lang="ja-JP" altLang="en-US" sz="1600" dirty="0">
                <a:latin typeface="HG丸ｺﾞｼｯｸM-PRO" panose="020F0600000000000000" pitchFamily="50" charset="-128"/>
                <a:ea typeface="HG丸ｺﾞｼｯｸM-PRO" panose="020F0600000000000000" pitchFamily="50" charset="-128"/>
              </a:rPr>
            </a:br>
            <a:endParaRPr kumimoji="1" lang="ja-JP" altLang="en-US" sz="4000" dirty="0">
              <a:latin typeface="HG丸ｺﾞｼｯｸM-PRO" panose="020F0600000000000000" pitchFamily="50" charset="-128"/>
              <a:ea typeface="HG丸ｺﾞｼｯｸM-PRO" panose="020F0600000000000000" pitchFamily="50" charset="-128"/>
            </a:endParaRPr>
          </a:p>
        </p:txBody>
      </p:sp>
      <p:pic>
        <p:nvPicPr>
          <p:cNvPr id="6" name="図 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600827" y="3868346"/>
            <a:ext cx="1108872" cy="1108872"/>
          </a:xfrm>
          <a:prstGeom prst="rect">
            <a:avLst/>
          </a:prstGeom>
        </p:spPr>
      </p:pic>
      <p:pic>
        <p:nvPicPr>
          <p:cNvPr id="8" name="図 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572251" y="2096293"/>
            <a:ext cx="1108872" cy="1108872"/>
          </a:xfrm>
          <a:prstGeom prst="rect">
            <a:avLst/>
          </a:prstGeom>
        </p:spPr>
      </p:pic>
    </p:spTree>
    <p:extLst>
      <p:ext uri="{BB962C8B-B14F-4D97-AF65-F5344CB8AC3E}">
        <p14:creationId xmlns:p14="http://schemas.microsoft.com/office/powerpoint/2010/main" val="41210964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8435">
        <p15:prstTrans prst="pageCurlDouble"/>
      </p:transition>
    </mc:Choice>
    <mc:Fallback xmlns="">
      <p:transition spd="slow" advTm="8435">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四角形吹き出し 61"/>
          <p:cNvSpPr/>
          <p:nvPr/>
        </p:nvSpPr>
        <p:spPr>
          <a:xfrm>
            <a:off x="263019" y="182093"/>
            <a:ext cx="6727924" cy="1732432"/>
          </a:xfrm>
          <a:prstGeom prst="wedgeRectCallout">
            <a:avLst>
              <a:gd name="adj1" fmla="val 55192"/>
              <a:gd name="adj2" fmla="val 33116"/>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ja-JP" altLang="en-US" sz="2800" dirty="0" smtClean="0">
                <a:solidFill>
                  <a:schemeClr val="tx1"/>
                </a:solidFill>
                <a:latin typeface="HG丸ｺﾞｼｯｸM-PRO" panose="020F0600000000000000" pitchFamily="50" charset="-128"/>
                <a:ea typeface="HG丸ｺﾞｼｯｸM-PRO" panose="020F0600000000000000" pitchFamily="50" charset="-128"/>
              </a:rPr>
              <a:t>　単元</a:t>
            </a:r>
            <a:r>
              <a:rPr lang="ja-JP" altLang="en-US" sz="2800" dirty="0">
                <a:solidFill>
                  <a:schemeClr val="tx1"/>
                </a:solidFill>
                <a:latin typeface="HG丸ｺﾞｼｯｸM-PRO" panose="020F0600000000000000" pitchFamily="50" charset="-128"/>
                <a:ea typeface="HG丸ｺﾞｼｯｸM-PRO" panose="020F0600000000000000" pitchFamily="50" charset="-128"/>
              </a:rPr>
              <a:t>や題材など内容や時間のまとまりを</a:t>
            </a:r>
            <a:r>
              <a:rPr lang="ja-JP" altLang="en-US" sz="2800" b="1" dirty="0">
                <a:solidFill>
                  <a:srgbClr val="FF0000"/>
                </a:solidFill>
                <a:latin typeface="HG丸ｺﾞｼｯｸM-PRO" panose="020F0600000000000000" pitchFamily="50" charset="-128"/>
                <a:ea typeface="HG丸ｺﾞｼｯｸM-PRO" panose="020F0600000000000000" pitchFamily="50" charset="-128"/>
              </a:rPr>
              <a:t>デザイン</a:t>
            </a:r>
            <a:r>
              <a:rPr lang="ja-JP" altLang="en-US" sz="2800" dirty="0">
                <a:solidFill>
                  <a:schemeClr val="tx1"/>
                </a:solidFill>
                <a:latin typeface="HG丸ｺﾞｼｯｸM-PRO" panose="020F0600000000000000" pitchFamily="50" charset="-128"/>
                <a:ea typeface="HG丸ｺﾞｼｯｸM-PRO" panose="020F0600000000000000" pitchFamily="50" charset="-128"/>
              </a:rPr>
              <a:t>してみましょう</a:t>
            </a:r>
            <a:r>
              <a:rPr lang="ja-JP" altLang="en-US" sz="2800" dirty="0" smtClean="0">
                <a:solidFill>
                  <a:schemeClr val="tx1"/>
                </a:solidFill>
                <a:latin typeface="HG丸ｺﾞｼｯｸM-PRO" panose="020F0600000000000000" pitchFamily="50" charset="-128"/>
                <a:ea typeface="HG丸ｺﾞｼｯｸM-PRO" panose="020F0600000000000000" pitchFamily="50" charset="-128"/>
              </a:rPr>
              <a:t>。</a:t>
            </a:r>
            <a:endParaRPr lang="ja-JP" altLang="en-US" sz="2800" dirty="0">
              <a:solidFill>
                <a:prstClr val="black"/>
              </a:solidFill>
              <a:latin typeface="HG丸ｺﾞｼｯｸM-PRO" panose="020F0600000000000000" pitchFamily="50" charset="-128"/>
              <a:ea typeface="HG丸ｺﾞｼｯｸM-PRO" panose="020F0600000000000000" pitchFamily="50" charset="-128"/>
            </a:endParaRPr>
          </a:p>
        </p:txBody>
      </p:sp>
      <p:grpSp>
        <p:nvGrpSpPr>
          <p:cNvPr id="15" name="グループ化 14"/>
          <p:cNvGrpSpPr/>
          <p:nvPr/>
        </p:nvGrpSpPr>
        <p:grpSpPr>
          <a:xfrm>
            <a:off x="1038497" y="2422994"/>
            <a:ext cx="7961146" cy="4038057"/>
            <a:chOff x="1528353" y="2076992"/>
            <a:chExt cx="9792000" cy="4398378"/>
          </a:xfrm>
        </p:grpSpPr>
        <p:sp>
          <p:nvSpPr>
            <p:cNvPr id="9" name="正方形/長方形 8"/>
            <p:cNvSpPr/>
            <p:nvPr/>
          </p:nvSpPr>
          <p:spPr>
            <a:xfrm>
              <a:off x="1528353" y="2076992"/>
              <a:ext cx="9792000" cy="14400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0" name="正方形/長方形 9"/>
            <p:cNvSpPr/>
            <p:nvPr/>
          </p:nvSpPr>
          <p:spPr>
            <a:xfrm>
              <a:off x="1528353" y="3556181"/>
              <a:ext cx="9792000" cy="1440000"/>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1" name="正方形/長方形 10"/>
            <p:cNvSpPr/>
            <p:nvPr/>
          </p:nvSpPr>
          <p:spPr>
            <a:xfrm>
              <a:off x="1528353" y="5035370"/>
              <a:ext cx="9792000" cy="1440000"/>
            </a:xfrm>
            <a:prstGeom prst="rect">
              <a:avLst/>
            </a:prstGeom>
            <a:solidFill>
              <a:srgbClr val="FFFF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graphicFrame>
        <p:nvGraphicFramePr>
          <p:cNvPr id="24" name="表 23"/>
          <p:cNvGraphicFramePr>
            <a:graphicFrameLocks noGrp="1"/>
          </p:cNvGraphicFramePr>
          <p:nvPr/>
        </p:nvGraphicFramePr>
        <p:xfrm>
          <a:off x="1038497" y="2140118"/>
          <a:ext cx="7961148" cy="251460"/>
        </p:xfrm>
        <a:graphic>
          <a:graphicData uri="http://schemas.openxmlformats.org/drawingml/2006/table">
            <a:tbl>
              <a:tblPr firstRow="1" bandRow="1">
                <a:tableStyleId>{5C22544A-7EE6-4342-B048-85BDC9FD1C3A}</a:tableStyleId>
              </a:tblPr>
              <a:tblGrid>
                <a:gridCol w="1326858">
                  <a:extLst>
                    <a:ext uri="{9D8B030D-6E8A-4147-A177-3AD203B41FA5}">
                      <a16:colId xmlns:a16="http://schemas.microsoft.com/office/drawing/2014/main" val="2551585661"/>
                    </a:ext>
                  </a:extLst>
                </a:gridCol>
                <a:gridCol w="1326858">
                  <a:extLst>
                    <a:ext uri="{9D8B030D-6E8A-4147-A177-3AD203B41FA5}">
                      <a16:colId xmlns:a16="http://schemas.microsoft.com/office/drawing/2014/main" val="3233708254"/>
                    </a:ext>
                  </a:extLst>
                </a:gridCol>
                <a:gridCol w="1326858">
                  <a:extLst>
                    <a:ext uri="{9D8B030D-6E8A-4147-A177-3AD203B41FA5}">
                      <a16:colId xmlns:a16="http://schemas.microsoft.com/office/drawing/2014/main" val="2527043189"/>
                    </a:ext>
                  </a:extLst>
                </a:gridCol>
                <a:gridCol w="1326858">
                  <a:extLst>
                    <a:ext uri="{9D8B030D-6E8A-4147-A177-3AD203B41FA5}">
                      <a16:colId xmlns:a16="http://schemas.microsoft.com/office/drawing/2014/main" val="1632653165"/>
                    </a:ext>
                  </a:extLst>
                </a:gridCol>
                <a:gridCol w="1326858">
                  <a:extLst>
                    <a:ext uri="{9D8B030D-6E8A-4147-A177-3AD203B41FA5}">
                      <a16:colId xmlns:a16="http://schemas.microsoft.com/office/drawing/2014/main" val="3168661459"/>
                    </a:ext>
                  </a:extLst>
                </a:gridCol>
                <a:gridCol w="1326858">
                  <a:extLst>
                    <a:ext uri="{9D8B030D-6E8A-4147-A177-3AD203B41FA5}">
                      <a16:colId xmlns:a16="http://schemas.microsoft.com/office/drawing/2014/main" val="496731606"/>
                    </a:ext>
                  </a:extLst>
                </a:gridCol>
              </a:tblGrid>
              <a:tr h="243000">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第１時</a:t>
                      </a:r>
                    </a:p>
                  </a:txBody>
                  <a:tcPr marL="68580" marR="68580" marT="34290" marB="34290" anchor="ctr">
                    <a:lnR w="57150" cap="flat" cmpd="sng" algn="ctr">
                      <a:solidFill>
                        <a:schemeClr val="bg1"/>
                      </a:solidFill>
                      <a:prstDash val="solid"/>
                      <a:round/>
                      <a:headEnd type="none" w="med" len="med"/>
                      <a:tailEnd type="none" w="med" len="med"/>
                    </a:lnR>
                    <a:solidFill>
                      <a:schemeClr val="accent5">
                        <a:lumMod val="50000"/>
                      </a:schemeClr>
                    </a:solidFill>
                  </a:tcPr>
                </a:tc>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第２時</a:t>
                      </a:r>
                      <a:endParaRPr kumimoji="1" lang="ja-JP" altLang="en-US" sz="1200" dirty="0"/>
                    </a:p>
                  </a:txBody>
                  <a:tcPr marL="68580" marR="68580" marT="34290" marB="3429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solidFill>
                      <a:schemeClr val="accent5">
                        <a:lumMod val="50000"/>
                      </a:schemeClr>
                    </a:solidFill>
                  </a:tcPr>
                </a:tc>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第３時</a:t>
                      </a:r>
                      <a:endParaRPr kumimoji="1" lang="ja-JP" altLang="en-US" sz="1200" dirty="0"/>
                    </a:p>
                  </a:txBody>
                  <a:tcPr marL="68580" marR="68580" marT="34290" marB="3429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solidFill>
                      <a:schemeClr val="accent5">
                        <a:lumMod val="50000"/>
                      </a:schemeClr>
                    </a:solidFill>
                  </a:tcPr>
                </a:tc>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第４時</a:t>
                      </a:r>
                      <a:endParaRPr kumimoji="1" lang="ja-JP" altLang="en-US" sz="1200" dirty="0"/>
                    </a:p>
                  </a:txBody>
                  <a:tcPr marL="68580" marR="68580" marT="34290" marB="3429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solidFill>
                      <a:schemeClr val="accent5">
                        <a:lumMod val="50000"/>
                      </a:schemeClr>
                    </a:solidFill>
                  </a:tcPr>
                </a:tc>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第５時</a:t>
                      </a:r>
                      <a:endParaRPr kumimoji="1" lang="ja-JP" altLang="en-US" sz="1200" dirty="0"/>
                    </a:p>
                  </a:txBody>
                  <a:tcPr marL="68580" marR="68580" marT="34290" marB="3429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solidFill>
                      <a:schemeClr val="accent5">
                        <a:lumMod val="50000"/>
                      </a:schemeClr>
                    </a:solidFill>
                  </a:tcPr>
                </a:tc>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第６時</a:t>
                      </a:r>
                      <a:endParaRPr kumimoji="1" lang="ja-JP" altLang="en-US" sz="1200" dirty="0"/>
                    </a:p>
                  </a:txBody>
                  <a:tcPr marL="68580" marR="68580" marT="34290" marB="34290" anchor="ctr">
                    <a:lnL w="57150" cap="flat" cmpd="sng" algn="ctr">
                      <a:solidFill>
                        <a:schemeClr val="bg1"/>
                      </a:solidFill>
                      <a:prstDash val="solid"/>
                      <a:round/>
                      <a:headEnd type="none" w="med" len="med"/>
                      <a:tailEnd type="none" w="med" len="med"/>
                    </a:lnL>
                    <a:solidFill>
                      <a:schemeClr val="accent5">
                        <a:lumMod val="50000"/>
                      </a:schemeClr>
                    </a:solidFill>
                  </a:tcPr>
                </a:tc>
                <a:extLst>
                  <a:ext uri="{0D108BD9-81ED-4DB2-BD59-A6C34878D82A}">
                    <a16:rowId xmlns:a16="http://schemas.microsoft.com/office/drawing/2014/main" val="4266682732"/>
                  </a:ext>
                </a:extLst>
              </a:tr>
            </a:tbl>
          </a:graphicData>
        </a:graphic>
      </p:graphicFrame>
      <p:sp>
        <p:nvSpPr>
          <p:cNvPr id="29" name="正方形/長方形 28"/>
          <p:cNvSpPr/>
          <p:nvPr/>
        </p:nvSpPr>
        <p:spPr>
          <a:xfrm rot="18149637">
            <a:off x="1205709" y="4365156"/>
            <a:ext cx="2200310" cy="81862"/>
          </a:xfrm>
          <a:prstGeom prst="rect">
            <a:avLst/>
          </a:prstGeom>
          <a:solidFill>
            <a:srgbClr val="0000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2" name="角丸四角形 21"/>
          <p:cNvSpPr/>
          <p:nvPr/>
        </p:nvSpPr>
        <p:spPr>
          <a:xfrm>
            <a:off x="1136022" y="5280667"/>
            <a:ext cx="1368197" cy="988390"/>
          </a:xfrm>
          <a:prstGeom prst="roundRect">
            <a:avLst/>
          </a:prstGeom>
          <a:solidFill>
            <a:srgbClr val="000099"/>
          </a:solidFill>
          <a:ln w="38100">
            <a:solidFill>
              <a:schemeClr val="bg1"/>
            </a:solidFill>
          </a:ln>
          <a:effectLst>
            <a:outerShdw blurRad="50800" dist="38100" dir="5400000" algn="t"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児童生徒が</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見通す場面</a:t>
            </a:r>
          </a:p>
        </p:txBody>
      </p:sp>
      <p:sp>
        <p:nvSpPr>
          <p:cNvPr id="31" name="正方形/長方形 30"/>
          <p:cNvSpPr/>
          <p:nvPr/>
        </p:nvSpPr>
        <p:spPr>
          <a:xfrm rot="19458841">
            <a:off x="6946417" y="4033167"/>
            <a:ext cx="1262790" cy="72893"/>
          </a:xfrm>
          <a:prstGeom prst="rect">
            <a:avLst/>
          </a:prstGeom>
          <a:solidFill>
            <a:srgbClr val="0000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45" name="グループ化 44"/>
          <p:cNvGrpSpPr/>
          <p:nvPr/>
        </p:nvGrpSpPr>
        <p:grpSpPr>
          <a:xfrm>
            <a:off x="156753" y="2326822"/>
            <a:ext cx="822962" cy="4126228"/>
            <a:chOff x="156752" y="1959429"/>
            <a:chExt cx="1097282" cy="4637314"/>
          </a:xfrm>
        </p:grpSpPr>
        <p:sp>
          <p:nvSpPr>
            <p:cNvPr id="46" name="角丸四角形 45"/>
            <p:cNvSpPr/>
            <p:nvPr/>
          </p:nvSpPr>
          <p:spPr>
            <a:xfrm>
              <a:off x="195943" y="1959429"/>
              <a:ext cx="1058091" cy="4637314"/>
            </a:xfrm>
            <a:prstGeom prst="roundRect">
              <a:avLst/>
            </a:prstGeom>
            <a:noFill/>
            <a:ln w="381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47" name="グループ化 46"/>
            <p:cNvGrpSpPr/>
            <p:nvPr/>
          </p:nvGrpSpPr>
          <p:grpSpPr>
            <a:xfrm>
              <a:off x="156752" y="2076992"/>
              <a:ext cx="986246" cy="4411613"/>
              <a:chOff x="378823" y="2076992"/>
              <a:chExt cx="986246" cy="4411613"/>
            </a:xfrm>
          </p:grpSpPr>
          <p:grpSp>
            <p:nvGrpSpPr>
              <p:cNvPr id="48" name="グループ化 47"/>
              <p:cNvGrpSpPr/>
              <p:nvPr/>
            </p:nvGrpSpPr>
            <p:grpSpPr>
              <a:xfrm>
                <a:off x="868678" y="2076992"/>
                <a:ext cx="496391" cy="4411612"/>
                <a:chOff x="868678" y="2076992"/>
                <a:chExt cx="496391" cy="4411612"/>
              </a:xfrm>
            </p:grpSpPr>
            <p:sp>
              <p:nvSpPr>
                <p:cNvPr id="50" name="正方形/長方形 49"/>
                <p:cNvSpPr/>
                <p:nvPr/>
              </p:nvSpPr>
              <p:spPr>
                <a:xfrm>
                  <a:off x="868680" y="2076992"/>
                  <a:ext cx="496389" cy="1440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white"/>
                      </a:solidFill>
                      <a:effectLst/>
                      <a:uLnTx/>
                      <a:uFillTx/>
                      <a:latin typeface="HGS創英角ﾎﾟｯﾌﾟ体" panose="040B0A00000000000000" pitchFamily="50" charset="-128"/>
                      <a:ea typeface="HGS創英角ﾎﾟｯﾌﾟ体" panose="040B0A00000000000000" pitchFamily="50" charset="-128"/>
                      <a:cs typeface="+mn-cs"/>
                    </a:rPr>
                    <a:t>知識及び技能</a:t>
                  </a:r>
                </a:p>
              </p:txBody>
            </p:sp>
            <p:sp>
              <p:nvSpPr>
                <p:cNvPr id="51" name="正方形/長方形 50"/>
                <p:cNvSpPr/>
                <p:nvPr/>
              </p:nvSpPr>
              <p:spPr>
                <a:xfrm>
                  <a:off x="868679" y="3559262"/>
                  <a:ext cx="496389" cy="14400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050" b="0" i="0" u="none" strike="noStrike" kern="1200" cap="none" spc="0" normalizeH="0" baseline="0" noProof="0" dirty="0">
                      <a:ln>
                        <a:noFill/>
                      </a:ln>
                      <a:solidFill>
                        <a:prstClr val="white"/>
                      </a:solidFill>
                      <a:effectLst/>
                      <a:uLnTx/>
                      <a:uFillTx/>
                      <a:latin typeface="HGS創英角ﾎﾟｯﾌﾟ体" panose="040B0A00000000000000" pitchFamily="50" charset="-128"/>
                      <a:ea typeface="HGS創英角ﾎﾟｯﾌﾟ体" panose="040B0A00000000000000" pitchFamily="50" charset="-128"/>
                      <a:cs typeface="+mn-cs"/>
                    </a:rPr>
                    <a:t>思考力・判断力・表現力等</a:t>
                  </a:r>
                </a:p>
              </p:txBody>
            </p:sp>
            <p:sp>
              <p:nvSpPr>
                <p:cNvPr id="52" name="正方形/長方形 51"/>
                <p:cNvSpPr/>
                <p:nvPr/>
              </p:nvSpPr>
              <p:spPr>
                <a:xfrm>
                  <a:off x="868678" y="5048604"/>
                  <a:ext cx="496389" cy="1440000"/>
                </a:xfrm>
                <a:prstGeom prst="rect">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050" b="0" i="0" u="none" strike="noStrike" kern="1200" cap="none" spc="0" normalizeH="0" baseline="0" noProof="0" dirty="0">
                      <a:ln>
                        <a:noFill/>
                      </a:ln>
                      <a:solidFill>
                        <a:prstClr val="white"/>
                      </a:solidFill>
                      <a:effectLst/>
                      <a:uLnTx/>
                      <a:uFillTx/>
                      <a:latin typeface="HGS創英角ﾎﾟｯﾌﾟ体" panose="040B0A00000000000000" pitchFamily="50" charset="-128"/>
                      <a:ea typeface="HGS創英角ﾎﾟｯﾌﾟ体" panose="040B0A00000000000000" pitchFamily="50" charset="-128"/>
                      <a:cs typeface="+mn-cs"/>
                    </a:rPr>
                    <a:t>学びに向かう力・人間性等</a:t>
                  </a:r>
                </a:p>
              </p:txBody>
            </p:sp>
          </p:grpSp>
          <p:sp>
            <p:nvSpPr>
              <p:cNvPr id="49" name="正方形/長方形 48"/>
              <p:cNvSpPr/>
              <p:nvPr/>
            </p:nvSpPr>
            <p:spPr>
              <a:xfrm>
                <a:off x="378823" y="2076993"/>
                <a:ext cx="476794" cy="44116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rPr>
                  <a:t>身に付ける資質・能力</a:t>
                </a:r>
              </a:p>
            </p:txBody>
          </p:sp>
        </p:grpSp>
      </p:grpSp>
      <p:sp>
        <p:nvSpPr>
          <p:cNvPr id="58" name="正方形/長方形 57"/>
          <p:cNvSpPr/>
          <p:nvPr/>
        </p:nvSpPr>
        <p:spPr>
          <a:xfrm rot="14055558">
            <a:off x="2681957" y="3908831"/>
            <a:ext cx="1371353" cy="84042"/>
          </a:xfrm>
          <a:prstGeom prst="rect">
            <a:avLst/>
          </a:prstGeom>
          <a:solidFill>
            <a:srgbClr val="0000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37" name="正方形/長方形 36"/>
          <p:cNvSpPr/>
          <p:nvPr/>
        </p:nvSpPr>
        <p:spPr>
          <a:xfrm rot="12052949">
            <a:off x="3566640" y="3319781"/>
            <a:ext cx="2426972" cy="80437"/>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38" name="正方形/長方形 37"/>
          <p:cNvSpPr/>
          <p:nvPr/>
        </p:nvSpPr>
        <p:spPr>
          <a:xfrm rot="10800000">
            <a:off x="6340803" y="3794759"/>
            <a:ext cx="1643902" cy="95948"/>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40" name="角丸四角形 39"/>
          <p:cNvSpPr/>
          <p:nvPr/>
        </p:nvSpPr>
        <p:spPr>
          <a:xfrm>
            <a:off x="7924878" y="2664414"/>
            <a:ext cx="858146" cy="3240360"/>
          </a:xfrm>
          <a:prstGeom prst="roundRect">
            <a:avLst/>
          </a:prstGeom>
          <a:solidFill>
            <a:srgbClr val="FF0000"/>
          </a:solidFill>
          <a:ln w="38100">
            <a:solidFill>
              <a:schemeClr val="bg1"/>
            </a:solidFill>
          </a:ln>
          <a:effectLst>
            <a:outerShdw blurRad="50800" dist="38100" dir="5400000" algn="t"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単元全体を振り返る場面</a:t>
            </a:r>
          </a:p>
        </p:txBody>
      </p:sp>
      <p:sp>
        <p:nvSpPr>
          <p:cNvPr id="60" name="角丸四角形 24">
            <a:extLst>
              <a:ext uri="{FF2B5EF4-FFF2-40B4-BE49-F238E27FC236}">
                <a16:creationId xmlns:a16="http://schemas.microsoft.com/office/drawing/2014/main" id="{4C388650-2CAE-4A92-9FC9-738B59E3ABB0}"/>
              </a:ext>
            </a:extLst>
          </p:cNvPr>
          <p:cNvSpPr/>
          <p:nvPr/>
        </p:nvSpPr>
        <p:spPr>
          <a:xfrm>
            <a:off x="2361463" y="2640411"/>
            <a:ext cx="1324578" cy="817812"/>
          </a:xfrm>
          <a:prstGeom prst="roundRect">
            <a:avLst/>
          </a:prstGeom>
          <a:solidFill>
            <a:srgbClr val="000099"/>
          </a:solidFill>
          <a:ln w="38100">
            <a:solidFill>
              <a:schemeClr val="bg1"/>
            </a:solidFill>
          </a:ln>
          <a:effectLst>
            <a:outerShdw blurRad="50800" dist="38100" dir="5400000" algn="t"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教師が</a:t>
            </a:r>
            <a:endParaRPr kumimoji="0" lang="en-US" altLang="ja-JP"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教える場面</a:t>
            </a:r>
          </a:p>
        </p:txBody>
      </p:sp>
      <p:sp>
        <p:nvSpPr>
          <p:cNvPr id="43" name="角丸四角形 42"/>
          <p:cNvSpPr/>
          <p:nvPr/>
        </p:nvSpPr>
        <p:spPr>
          <a:xfrm>
            <a:off x="3574156" y="2464503"/>
            <a:ext cx="561200" cy="1288093"/>
          </a:xfrm>
          <a:prstGeom prst="roundRect">
            <a:avLst/>
          </a:prstGeom>
          <a:solidFill>
            <a:srgbClr val="FF0000"/>
          </a:solidFill>
          <a:ln w="38100">
            <a:solidFill>
              <a:schemeClr val="bg1"/>
            </a:solidFill>
          </a:ln>
          <a:effectLst>
            <a:outerShdw blurRad="50800" dist="38100" dir="5400000" algn="t"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振り返り</a:t>
            </a:r>
          </a:p>
        </p:txBody>
      </p:sp>
      <p:sp>
        <p:nvSpPr>
          <p:cNvPr id="34" name="角丸四角形 38">
            <a:extLst>
              <a:ext uri="{FF2B5EF4-FFF2-40B4-BE49-F238E27FC236}">
                <a16:creationId xmlns:a16="http://schemas.microsoft.com/office/drawing/2014/main" id="{12CF4EE9-0EED-4B3E-BF10-1FBA49B45191}"/>
              </a:ext>
            </a:extLst>
          </p:cNvPr>
          <p:cNvSpPr/>
          <p:nvPr/>
        </p:nvSpPr>
        <p:spPr>
          <a:xfrm>
            <a:off x="3721315" y="4123978"/>
            <a:ext cx="3466524" cy="861603"/>
          </a:xfrm>
          <a:prstGeom prst="roundRect">
            <a:avLst/>
          </a:prstGeom>
          <a:solidFill>
            <a:srgbClr val="006600"/>
          </a:solidFill>
          <a:ln w="38100">
            <a:solidFill>
              <a:schemeClr val="bg1"/>
            </a:solidFill>
          </a:ln>
          <a:effectLst>
            <a:outerShdw blurRad="50800" dist="38100" dir="5400000" algn="t"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対話によって自分の考えを</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広げたり深めたりする場面</a:t>
            </a:r>
          </a:p>
        </p:txBody>
      </p:sp>
      <p:sp>
        <p:nvSpPr>
          <p:cNvPr id="30" name="円形吹き出し 39">
            <a:extLst>
              <a:ext uri="{FF2B5EF4-FFF2-40B4-BE49-F238E27FC236}">
                <a16:creationId xmlns:a16="http://schemas.microsoft.com/office/drawing/2014/main" id="{BDD7EE3D-D15E-4DE1-B9E5-4D2E22521F6D}"/>
              </a:ext>
            </a:extLst>
          </p:cNvPr>
          <p:cNvSpPr/>
          <p:nvPr/>
        </p:nvSpPr>
        <p:spPr>
          <a:xfrm>
            <a:off x="2261895" y="4420126"/>
            <a:ext cx="1395126" cy="659513"/>
          </a:xfrm>
          <a:prstGeom prst="wedgeEllipseCallout">
            <a:avLst>
              <a:gd name="adj1" fmla="val 63160"/>
              <a:gd name="adj2" fmla="val -16029"/>
            </a:avLst>
          </a:prstGeom>
          <a:solidFill>
            <a:schemeClr val="bg1"/>
          </a:solidFill>
          <a:ln w="28575">
            <a:solidFill>
              <a:srgbClr val="003300"/>
            </a:solidFill>
          </a:ln>
          <a:effectLst>
            <a:glow rad="635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rPr>
              <a:t>ペア</a:t>
            </a:r>
            <a:endParaRPr kumimoji="0" lang="en-US" altLang="ja-JP"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rPr>
              <a:t>学習</a:t>
            </a:r>
          </a:p>
        </p:txBody>
      </p:sp>
      <p:sp>
        <p:nvSpPr>
          <p:cNvPr id="32" name="円形吹き出し 40">
            <a:extLst>
              <a:ext uri="{FF2B5EF4-FFF2-40B4-BE49-F238E27FC236}">
                <a16:creationId xmlns:a16="http://schemas.microsoft.com/office/drawing/2014/main" id="{563E3A6B-618C-417B-A910-51B46813ADF6}"/>
              </a:ext>
            </a:extLst>
          </p:cNvPr>
          <p:cNvSpPr/>
          <p:nvPr/>
        </p:nvSpPr>
        <p:spPr>
          <a:xfrm>
            <a:off x="3690320" y="5047559"/>
            <a:ext cx="1612534" cy="663149"/>
          </a:xfrm>
          <a:prstGeom prst="wedgeEllipseCallout">
            <a:avLst>
              <a:gd name="adj1" fmla="val 12943"/>
              <a:gd name="adj2" fmla="val -68009"/>
            </a:avLst>
          </a:prstGeom>
          <a:solidFill>
            <a:schemeClr val="bg1"/>
          </a:solidFill>
          <a:ln w="28575">
            <a:solidFill>
              <a:srgbClr val="003300"/>
            </a:solidFill>
          </a:ln>
          <a:effectLst>
            <a:glow rad="635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rPr>
              <a:t>グループ</a:t>
            </a:r>
            <a:endParaRPr kumimoji="0" lang="en-US" altLang="ja-JP"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rPr>
              <a:t>学習</a:t>
            </a:r>
          </a:p>
        </p:txBody>
      </p:sp>
      <p:sp>
        <p:nvSpPr>
          <p:cNvPr id="33" name="円形吹き出し 41">
            <a:extLst>
              <a:ext uri="{FF2B5EF4-FFF2-40B4-BE49-F238E27FC236}">
                <a16:creationId xmlns:a16="http://schemas.microsoft.com/office/drawing/2014/main" id="{732C617F-290A-4A1E-804D-7D4D463B421B}"/>
              </a:ext>
            </a:extLst>
          </p:cNvPr>
          <p:cNvSpPr/>
          <p:nvPr/>
        </p:nvSpPr>
        <p:spPr>
          <a:xfrm>
            <a:off x="5898856" y="5091650"/>
            <a:ext cx="1400637" cy="574965"/>
          </a:xfrm>
          <a:prstGeom prst="wedgeEllipseCallout">
            <a:avLst>
              <a:gd name="adj1" fmla="val -22917"/>
              <a:gd name="adj2" fmla="val -73713"/>
            </a:avLst>
          </a:prstGeom>
          <a:solidFill>
            <a:schemeClr val="bg1"/>
          </a:solidFill>
          <a:ln w="28575">
            <a:solidFill>
              <a:srgbClr val="003300"/>
            </a:solidFill>
          </a:ln>
          <a:effectLst>
            <a:glow rad="635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rPr>
              <a:t>学級</a:t>
            </a:r>
            <a:endParaRPr kumimoji="0" lang="en-US" altLang="ja-JP"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rPr>
              <a:t>全体</a:t>
            </a:r>
          </a:p>
        </p:txBody>
      </p:sp>
      <p:sp>
        <p:nvSpPr>
          <p:cNvPr id="36" name="角丸四角形 35"/>
          <p:cNvSpPr/>
          <p:nvPr/>
        </p:nvSpPr>
        <p:spPr>
          <a:xfrm>
            <a:off x="5778777" y="2913672"/>
            <a:ext cx="561200" cy="1288093"/>
          </a:xfrm>
          <a:prstGeom prst="roundRect">
            <a:avLst/>
          </a:prstGeom>
          <a:solidFill>
            <a:srgbClr val="FF0000"/>
          </a:solidFill>
          <a:ln w="38100">
            <a:solidFill>
              <a:schemeClr val="bg1"/>
            </a:solidFill>
          </a:ln>
          <a:effectLst>
            <a:outerShdw blurRad="50800" dist="38100" dir="5400000" algn="t"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振り返り</a:t>
            </a:r>
          </a:p>
        </p:txBody>
      </p:sp>
      <p:pic>
        <p:nvPicPr>
          <p:cNvPr id="57" name="図 56"/>
          <p:cNvPicPr>
            <a:picLocks noChangeAspect="1"/>
          </p:cNvPicPr>
          <p:nvPr/>
        </p:nvPicPr>
        <p:blipFill>
          <a:blip r:embed="rId4"/>
          <a:stretch>
            <a:fillRect/>
          </a:stretch>
        </p:blipFill>
        <p:spPr>
          <a:xfrm>
            <a:off x="7452913" y="732308"/>
            <a:ext cx="1523508" cy="1359208"/>
          </a:xfrm>
          <a:prstGeom prst="rect">
            <a:avLst/>
          </a:prstGeom>
        </p:spPr>
      </p:pic>
    </p:spTree>
    <p:custDataLst>
      <p:tags r:id="rId1"/>
    </p:custDataLst>
    <p:extLst>
      <p:ext uri="{BB962C8B-B14F-4D97-AF65-F5344CB8AC3E}">
        <p14:creationId xmlns:p14="http://schemas.microsoft.com/office/powerpoint/2010/main" val="22686079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15853">
        <p15:prstTrans prst="pageCurlDouble"/>
      </p:transition>
    </mc:Choice>
    <mc:Fallback xmlns="">
      <p:transition spd="slow" advTm="15853">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2"/>
                                        </p:tgtEl>
                                        <p:attrNameLst>
                                          <p:attrName>style.visibility</p:attrName>
                                        </p:attrNameLst>
                                      </p:cBhvr>
                                      <p:to>
                                        <p:strVal val="visible"/>
                                      </p:to>
                                    </p:set>
                                    <p:animEffect transition="in" filter="fade">
                                      <p:cBhvr>
                                        <p:cTn id="7" dur="500"/>
                                        <p:tgtEl>
                                          <p:spTgt spid="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グループ化 14"/>
          <p:cNvGrpSpPr/>
          <p:nvPr/>
        </p:nvGrpSpPr>
        <p:grpSpPr>
          <a:xfrm>
            <a:off x="1038497" y="2414993"/>
            <a:ext cx="7961146" cy="4038057"/>
            <a:chOff x="1528353" y="2076992"/>
            <a:chExt cx="9792000" cy="4398378"/>
          </a:xfrm>
        </p:grpSpPr>
        <p:sp>
          <p:nvSpPr>
            <p:cNvPr id="9" name="正方形/長方形 8"/>
            <p:cNvSpPr/>
            <p:nvPr/>
          </p:nvSpPr>
          <p:spPr>
            <a:xfrm>
              <a:off x="1528353" y="2076992"/>
              <a:ext cx="9792000" cy="14400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0" name="正方形/長方形 9"/>
            <p:cNvSpPr/>
            <p:nvPr/>
          </p:nvSpPr>
          <p:spPr>
            <a:xfrm>
              <a:off x="1528353" y="3556181"/>
              <a:ext cx="9792000" cy="1440000"/>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1" name="正方形/長方形 10"/>
            <p:cNvSpPr/>
            <p:nvPr/>
          </p:nvSpPr>
          <p:spPr>
            <a:xfrm>
              <a:off x="1528353" y="5035370"/>
              <a:ext cx="9792000" cy="1440000"/>
            </a:xfrm>
            <a:prstGeom prst="rect">
              <a:avLst/>
            </a:prstGeom>
            <a:solidFill>
              <a:srgbClr val="FFFF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graphicFrame>
        <p:nvGraphicFramePr>
          <p:cNvPr id="24" name="表 23"/>
          <p:cNvGraphicFramePr>
            <a:graphicFrameLocks noGrp="1"/>
          </p:cNvGraphicFramePr>
          <p:nvPr/>
        </p:nvGraphicFramePr>
        <p:xfrm>
          <a:off x="1038497" y="2140118"/>
          <a:ext cx="7961148" cy="251460"/>
        </p:xfrm>
        <a:graphic>
          <a:graphicData uri="http://schemas.openxmlformats.org/drawingml/2006/table">
            <a:tbl>
              <a:tblPr firstRow="1" bandRow="1">
                <a:tableStyleId>{5C22544A-7EE6-4342-B048-85BDC9FD1C3A}</a:tableStyleId>
              </a:tblPr>
              <a:tblGrid>
                <a:gridCol w="1326858">
                  <a:extLst>
                    <a:ext uri="{9D8B030D-6E8A-4147-A177-3AD203B41FA5}">
                      <a16:colId xmlns:a16="http://schemas.microsoft.com/office/drawing/2014/main" val="2551585661"/>
                    </a:ext>
                  </a:extLst>
                </a:gridCol>
                <a:gridCol w="1326858">
                  <a:extLst>
                    <a:ext uri="{9D8B030D-6E8A-4147-A177-3AD203B41FA5}">
                      <a16:colId xmlns:a16="http://schemas.microsoft.com/office/drawing/2014/main" val="3233708254"/>
                    </a:ext>
                  </a:extLst>
                </a:gridCol>
                <a:gridCol w="1326858">
                  <a:extLst>
                    <a:ext uri="{9D8B030D-6E8A-4147-A177-3AD203B41FA5}">
                      <a16:colId xmlns:a16="http://schemas.microsoft.com/office/drawing/2014/main" val="2527043189"/>
                    </a:ext>
                  </a:extLst>
                </a:gridCol>
                <a:gridCol w="1326858">
                  <a:extLst>
                    <a:ext uri="{9D8B030D-6E8A-4147-A177-3AD203B41FA5}">
                      <a16:colId xmlns:a16="http://schemas.microsoft.com/office/drawing/2014/main" val="1632653165"/>
                    </a:ext>
                  </a:extLst>
                </a:gridCol>
                <a:gridCol w="1326858">
                  <a:extLst>
                    <a:ext uri="{9D8B030D-6E8A-4147-A177-3AD203B41FA5}">
                      <a16:colId xmlns:a16="http://schemas.microsoft.com/office/drawing/2014/main" val="3168661459"/>
                    </a:ext>
                  </a:extLst>
                </a:gridCol>
                <a:gridCol w="1326858">
                  <a:extLst>
                    <a:ext uri="{9D8B030D-6E8A-4147-A177-3AD203B41FA5}">
                      <a16:colId xmlns:a16="http://schemas.microsoft.com/office/drawing/2014/main" val="496731606"/>
                    </a:ext>
                  </a:extLst>
                </a:gridCol>
              </a:tblGrid>
              <a:tr h="243000">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第１時</a:t>
                      </a:r>
                    </a:p>
                  </a:txBody>
                  <a:tcPr marL="68580" marR="68580" marT="34290" marB="34290" anchor="ctr">
                    <a:lnR w="57150" cap="flat" cmpd="sng" algn="ctr">
                      <a:solidFill>
                        <a:schemeClr val="bg1"/>
                      </a:solidFill>
                      <a:prstDash val="solid"/>
                      <a:round/>
                      <a:headEnd type="none" w="med" len="med"/>
                      <a:tailEnd type="none" w="med" len="med"/>
                    </a:lnR>
                    <a:solidFill>
                      <a:schemeClr val="accent5">
                        <a:lumMod val="50000"/>
                      </a:schemeClr>
                    </a:solidFill>
                  </a:tcPr>
                </a:tc>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第２時</a:t>
                      </a:r>
                      <a:endParaRPr kumimoji="1" lang="ja-JP" altLang="en-US" sz="1200" dirty="0"/>
                    </a:p>
                  </a:txBody>
                  <a:tcPr marL="68580" marR="68580" marT="34290" marB="3429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solidFill>
                      <a:schemeClr val="accent5">
                        <a:lumMod val="50000"/>
                      </a:schemeClr>
                    </a:solidFill>
                  </a:tcPr>
                </a:tc>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第３時</a:t>
                      </a:r>
                      <a:endParaRPr kumimoji="1" lang="ja-JP" altLang="en-US" sz="1200" dirty="0"/>
                    </a:p>
                  </a:txBody>
                  <a:tcPr marL="68580" marR="68580" marT="34290" marB="3429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solidFill>
                      <a:schemeClr val="accent5">
                        <a:lumMod val="50000"/>
                      </a:schemeClr>
                    </a:solidFill>
                  </a:tcPr>
                </a:tc>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第４時</a:t>
                      </a:r>
                      <a:endParaRPr kumimoji="1" lang="ja-JP" altLang="en-US" sz="1200" dirty="0"/>
                    </a:p>
                  </a:txBody>
                  <a:tcPr marL="68580" marR="68580" marT="34290" marB="3429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solidFill>
                      <a:schemeClr val="accent5">
                        <a:lumMod val="50000"/>
                      </a:schemeClr>
                    </a:solidFill>
                  </a:tcPr>
                </a:tc>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第５時</a:t>
                      </a:r>
                      <a:endParaRPr kumimoji="1" lang="ja-JP" altLang="en-US" sz="1200" dirty="0"/>
                    </a:p>
                  </a:txBody>
                  <a:tcPr marL="68580" marR="68580" marT="34290" marB="3429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solidFill>
                      <a:schemeClr val="accent5">
                        <a:lumMod val="50000"/>
                      </a:schemeClr>
                    </a:solidFill>
                  </a:tcPr>
                </a:tc>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第６時</a:t>
                      </a:r>
                      <a:endParaRPr kumimoji="1" lang="ja-JP" altLang="en-US" sz="1200" dirty="0"/>
                    </a:p>
                  </a:txBody>
                  <a:tcPr marL="68580" marR="68580" marT="34290" marB="34290" anchor="ctr">
                    <a:lnL w="57150" cap="flat" cmpd="sng" algn="ctr">
                      <a:solidFill>
                        <a:schemeClr val="bg1"/>
                      </a:solidFill>
                      <a:prstDash val="solid"/>
                      <a:round/>
                      <a:headEnd type="none" w="med" len="med"/>
                      <a:tailEnd type="none" w="med" len="med"/>
                    </a:lnL>
                    <a:solidFill>
                      <a:schemeClr val="accent5">
                        <a:lumMod val="50000"/>
                      </a:schemeClr>
                    </a:solidFill>
                  </a:tcPr>
                </a:tc>
                <a:extLst>
                  <a:ext uri="{0D108BD9-81ED-4DB2-BD59-A6C34878D82A}">
                    <a16:rowId xmlns:a16="http://schemas.microsoft.com/office/drawing/2014/main" val="4266682732"/>
                  </a:ext>
                </a:extLst>
              </a:tr>
            </a:tbl>
          </a:graphicData>
        </a:graphic>
      </p:graphicFrame>
      <p:grpSp>
        <p:nvGrpSpPr>
          <p:cNvPr id="36" name="グループ化 35"/>
          <p:cNvGrpSpPr/>
          <p:nvPr/>
        </p:nvGrpSpPr>
        <p:grpSpPr>
          <a:xfrm>
            <a:off x="156753" y="2326822"/>
            <a:ext cx="822962" cy="4126228"/>
            <a:chOff x="156752" y="1959429"/>
            <a:chExt cx="1097282" cy="4637314"/>
          </a:xfrm>
        </p:grpSpPr>
        <p:sp>
          <p:nvSpPr>
            <p:cNvPr id="37" name="角丸四角形 36"/>
            <p:cNvSpPr/>
            <p:nvPr/>
          </p:nvSpPr>
          <p:spPr>
            <a:xfrm>
              <a:off x="195943" y="1959429"/>
              <a:ext cx="1058091" cy="4637314"/>
            </a:xfrm>
            <a:prstGeom prst="roundRect">
              <a:avLst/>
            </a:prstGeom>
            <a:noFill/>
            <a:ln w="381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38" name="グループ化 37"/>
            <p:cNvGrpSpPr/>
            <p:nvPr/>
          </p:nvGrpSpPr>
          <p:grpSpPr>
            <a:xfrm>
              <a:off x="156752" y="2076992"/>
              <a:ext cx="986246" cy="4411613"/>
              <a:chOff x="378823" y="2076992"/>
              <a:chExt cx="986246" cy="4411613"/>
            </a:xfrm>
          </p:grpSpPr>
          <p:grpSp>
            <p:nvGrpSpPr>
              <p:cNvPr id="39" name="グループ化 38"/>
              <p:cNvGrpSpPr/>
              <p:nvPr/>
            </p:nvGrpSpPr>
            <p:grpSpPr>
              <a:xfrm>
                <a:off x="868678" y="2076992"/>
                <a:ext cx="496391" cy="4411612"/>
                <a:chOff x="868678" y="2076992"/>
                <a:chExt cx="496391" cy="4411612"/>
              </a:xfrm>
            </p:grpSpPr>
            <p:sp>
              <p:nvSpPr>
                <p:cNvPr id="41" name="正方形/長方形 40"/>
                <p:cNvSpPr/>
                <p:nvPr/>
              </p:nvSpPr>
              <p:spPr>
                <a:xfrm>
                  <a:off x="868680" y="2076992"/>
                  <a:ext cx="496389" cy="1440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white"/>
                      </a:solidFill>
                      <a:effectLst/>
                      <a:uLnTx/>
                      <a:uFillTx/>
                      <a:latin typeface="HGS創英角ﾎﾟｯﾌﾟ体" panose="040B0A00000000000000" pitchFamily="50" charset="-128"/>
                      <a:ea typeface="HGS創英角ﾎﾟｯﾌﾟ体" panose="040B0A00000000000000" pitchFamily="50" charset="-128"/>
                      <a:cs typeface="+mn-cs"/>
                    </a:rPr>
                    <a:t>知識及び技能</a:t>
                  </a:r>
                </a:p>
              </p:txBody>
            </p:sp>
            <p:sp>
              <p:nvSpPr>
                <p:cNvPr id="42" name="正方形/長方形 41"/>
                <p:cNvSpPr/>
                <p:nvPr/>
              </p:nvSpPr>
              <p:spPr>
                <a:xfrm>
                  <a:off x="868679" y="3559262"/>
                  <a:ext cx="496389" cy="14400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050" b="0" i="0" u="none" strike="noStrike" kern="1200" cap="none" spc="0" normalizeH="0" baseline="0" noProof="0" dirty="0">
                      <a:ln>
                        <a:noFill/>
                      </a:ln>
                      <a:solidFill>
                        <a:prstClr val="white"/>
                      </a:solidFill>
                      <a:effectLst/>
                      <a:uLnTx/>
                      <a:uFillTx/>
                      <a:latin typeface="HGS創英角ﾎﾟｯﾌﾟ体" panose="040B0A00000000000000" pitchFamily="50" charset="-128"/>
                      <a:ea typeface="HGS創英角ﾎﾟｯﾌﾟ体" panose="040B0A00000000000000" pitchFamily="50" charset="-128"/>
                      <a:cs typeface="+mn-cs"/>
                    </a:rPr>
                    <a:t>思考力・判断力・表現力等</a:t>
                  </a:r>
                </a:p>
              </p:txBody>
            </p:sp>
            <p:sp>
              <p:nvSpPr>
                <p:cNvPr id="43" name="正方形/長方形 42"/>
                <p:cNvSpPr/>
                <p:nvPr/>
              </p:nvSpPr>
              <p:spPr>
                <a:xfrm>
                  <a:off x="868678" y="5048604"/>
                  <a:ext cx="496389" cy="1440000"/>
                </a:xfrm>
                <a:prstGeom prst="rect">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050" b="0" i="0" u="none" strike="noStrike" kern="1200" cap="none" spc="0" normalizeH="0" baseline="0" noProof="0" dirty="0">
                      <a:ln>
                        <a:noFill/>
                      </a:ln>
                      <a:solidFill>
                        <a:prstClr val="white"/>
                      </a:solidFill>
                      <a:effectLst/>
                      <a:uLnTx/>
                      <a:uFillTx/>
                      <a:latin typeface="HGS創英角ﾎﾟｯﾌﾟ体" panose="040B0A00000000000000" pitchFamily="50" charset="-128"/>
                      <a:ea typeface="HGS創英角ﾎﾟｯﾌﾟ体" panose="040B0A00000000000000" pitchFamily="50" charset="-128"/>
                      <a:cs typeface="+mn-cs"/>
                    </a:rPr>
                    <a:t>学びに向かう力・人間性等</a:t>
                  </a:r>
                </a:p>
              </p:txBody>
            </p:sp>
          </p:grpSp>
          <p:sp>
            <p:nvSpPr>
              <p:cNvPr id="40" name="正方形/長方形 39"/>
              <p:cNvSpPr/>
              <p:nvPr/>
            </p:nvSpPr>
            <p:spPr>
              <a:xfrm>
                <a:off x="378823" y="2076993"/>
                <a:ext cx="476794" cy="44116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rPr>
                  <a:t>身に付ける資質・能力</a:t>
                </a:r>
              </a:p>
            </p:txBody>
          </p:sp>
        </p:grpSp>
      </p:grpSp>
      <p:sp>
        <p:nvSpPr>
          <p:cNvPr id="17" name="四角形吹き出し 16"/>
          <p:cNvSpPr/>
          <p:nvPr/>
        </p:nvSpPr>
        <p:spPr>
          <a:xfrm>
            <a:off x="263019" y="182094"/>
            <a:ext cx="6727924" cy="1732431"/>
          </a:xfrm>
          <a:prstGeom prst="wedgeRectCallout">
            <a:avLst>
              <a:gd name="adj1" fmla="val 55192"/>
              <a:gd name="adj2" fmla="val 33116"/>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lang="ja-JP" altLang="en-US" sz="2800" dirty="0" smtClean="0">
                <a:solidFill>
                  <a:prstClr val="black"/>
                </a:solidFill>
                <a:latin typeface="HG丸ｺﾞｼｯｸM-PRO" panose="020F0600000000000000" pitchFamily="50" charset="-128"/>
                <a:ea typeface="HG丸ｺﾞｼｯｸM-PRO" panose="020F0600000000000000" pitchFamily="50" charset="-128"/>
              </a:rPr>
              <a:t>　「</a:t>
            </a:r>
            <a:r>
              <a:rPr lang="ja-JP" altLang="en-US" sz="2800" b="1" dirty="0" smtClean="0">
                <a:solidFill>
                  <a:srgbClr val="FF0000"/>
                </a:solidFill>
                <a:latin typeface="HG丸ｺﾞｼｯｸM-PRO" panose="020F0600000000000000" pitchFamily="50" charset="-128"/>
                <a:ea typeface="HG丸ｺﾞｼｯｸM-PRO" panose="020F0600000000000000" pitchFamily="50" charset="-128"/>
              </a:rPr>
              <a:t>主体的</a:t>
            </a:r>
            <a:r>
              <a:rPr lang="ja-JP" altLang="en-US" sz="2800" b="1" dirty="0">
                <a:solidFill>
                  <a:srgbClr val="FF0000"/>
                </a:solidFill>
                <a:latin typeface="HG丸ｺﾞｼｯｸM-PRO" panose="020F0600000000000000" pitchFamily="50" charset="-128"/>
                <a:ea typeface="HG丸ｺﾞｼｯｸM-PRO" panose="020F0600000000000000" pitchFamily="50" charset="-128"/>
              </a:rPr>
              <a:t>・対話的で深い学び</a:t>
            </a:r>
            <a:r>
              <a:rPr lang="ja-JP" altLang="en-US" sz="2800" dirty="0">
                <a:solidFill>
                  <a:prstClr val="black"/>
                </a:solidFill>
                <a:latin typeface="HG丸ｺﾞｼｯｸM-PRO" panose="020F0600000000000000" pitchFamily="50" charset="-128"/>
                <a:ea typeface="HG丸ｺﾞｼｯｸM-PRO" panose="020F0600000000000000" pitchFamily="50" charset="-128"/>
              </a:rPr>
              <a:t>」は</a:t>
            </a:r>
            <a:r>
              <a:rPr lang="ja-JP" altLang="en-US" sz="2800" dirty="0" smtClean="0">
                <a:solidFill>
                  <a:prstClr val="black"/>
                </a:solidFill>
                <a:latin typeface="HG丸ｺﾞｼｯｸM-PRO" panose="020F0600000000000000" pitchFamily="50" charset="-128"/>
                <a:ea typeface="HG丸ｺﾞｼｯｸM-PRO" panose="020F0600000000000000" pitchFamily="50" charset="-128"/>
              </a:rPr>
              <a:t>，</a:t>
            </a:r>
          </a:p>
          <a:p>
            <a:pPr lvl="0">
              <a:defRPr/>
            </a:pPr>
            <a:r>
              <a:rPr lang="ja-JP" altLang="en-US" sz="2800" dirty="0" smtClean="0">
                <a:solidFill>
                  <a:prstClr val="black"/>
                </a:solidFill>
                <a:latin typeface="HG丸ｺﾞｼｯｸM-PRO" panose="020F0600000000000000" pitchFamily="50" charset="-128"/>
                <a:ea typeface="HG丸ｺﾞｼｯｸM-PRO" panose="020F0600000000000000" pitchFamily="50" charset="-128"/>
              </a:rPr>
              <a:t>一</a:t>
            </a:r>
            <a:r>
              <a:rPr lang="ja-JP" altLang="en-US" sz="2800" dirty="0">
                <a:solidFill>
                  <a:prstClr val="black"/>
                </a:solidFill>
                <a:latin typeface="HG丸ｺﾞｼｯｸM-PRO" panose="020F0600000000000000" pitchFamily="50" charset="-128"/>
                <a:ea typeface="HG丸ｺﾞｼｯｸM-PRO" panose="020F0600000000000000" pitchFamily="50" charset="-128"/>
              </a:rPr>
              <a:t>単位時間の授業の中で全てが実現されるものではありません。</a:t>
            </a:r>
          </a:p>
        </p:txBody>
      </p:sp>
      <p:pic>
        <p:nvPicPr>
          <p:cNvPr id="19" name="図 18"/>
          <p:cNvPicPr>
            <a:picLocks noChangeAspect="1"/>
          </p:cNvPicPr>
          <p:nvPr/>
        </p:nvPicPr>
        <p:blipFill>
          <a:blip r:embed="rId4"/>
          <a:stretch>
            <a:fillRect/>
          </a:stretch>
        </p:blipFill>
        <p:spPr>
          <a:xfrm>
            <a:off x="7452913" y="732308"/>
            <a:ext cx="1523508" cy="1359208"/>
          </a:xfrm>
          <a:prstGeom prst="rect">
            <a:avLst/>
          </a:prstGeom>
        </p:spPr>
      </p:pic>
    </p:spTree>
    <p:custDataLst>
      <p:tags r:id="rId1"/>
    </p:custDataLst>
    <p:extLst>
      <p:ext uri="{BB962C8B-B14F-4D97-AF65-F5344CB8AC3E}">
        <p14:creationId xmlns:p14="http://schemas.microsoft.com/office/powerpoint/2010/main" val="17891822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56140">
        <p15:prstTrans prst="pageCurlDouble"/>
      </p:transition>
    </mc:Choice>
    <mc:Fallback xmlns="">
      <p:transition spd="slow" advTm="5614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グループ化 14"/>
          <p:cNvGrpSpPr/>
          <p:nvPr/>
        </p:nvGrpSpPr>
        <p:grpSpPr>
          <a:xfrm>
            <a:off x="1038497" y="2414993"/>
            <a:ext cx="7961146" cy="4038057"/>
            <a:chOff x="1528353" y="2076992"/>
            <a:chExt cx="9792000" cy="4398378"/>
          </a:xfrm>
        </p:grpSpPr>
        <p:sp>
          <p:nvSpPr>
            <p:cNvPr id="9" name="正方形/長方形 8"/>
            <p:cNvSpPr/>
            <p:nvPr/>
          </p:nvSpPr>
          <p:spPr>
            <a:xfrm>
              <a:off x="1528353" y="2076992"/>
              <a:ext cx="9792000" cy="14400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0" name="正方形/長方形 9"/>
            <p:cNvSpPr/>
            <p:nvPr/>
          </p:nvSpPr>
          <p:spPr>
            <a:xfrm>
              <a:off x="1528353" y="3556181"/>
              <a:ext cx="9792000" cy="1440000"/>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1" name="正方形/長方形 10"/>
            <p:cNvSpPr/>
            <p:nvPr/>
          </p:nvSpPr>
          <p:spPr>
            <a:xfrm>
              <a:off x="1528353" y="5035370"/>
              <a:ext cx="9792000" cy="1440000"/>
            </a:xfrm>
            <a:prstGeom prst="rect">
              <a:avLst/>
            </a:prstGeom>
            <a:solidFill>
              <a:srgbClr val="FFFF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graphicFrame>
        <p:nvGraphicFramePr>
          <p:cNvPr id="24" name="表 23"/>
          <p:cNvGraphicFramePr>
            <a:graphicFrameLocks noGrp="1"/>
          </p:cNvGraphicFramePr>
          <p:nvPr/>
        </p:nvGraphicFramePr>
        <p:xfrm>
          <a:off x="1038497" y="2140118"/>
          <a:ext cx="7961148" cy="251460"/>
        </p:xfrm>
        <a:graphic>
          <a:graphicData uri="http://schemas.openxmlformats.org/drawingml/2006/table">
            <a:tbl>
              <a:tblPr firstRow="1" bandRow="1">
                <a:tableStyleId>{5C22544A-7EE6-4342-B048-85BDC9FD1C3A}</a:tableStyleId>
              </a:tblPr>
              <a:tblGrid>
                <a:gridCol w="1326858">
                  <a:extLst>
                    <a:ext uri="{9D8B030D-6E8A-4147-A177-3AD203B41FA5}">
                      <a16:colId xmlns:a16="http://schemas.microsoft.com/office/drawing/2014/main" val="2551585661"/>
                    </a:ext>
                  </a:extLst>
                </a:gridCol>
                <a:gridCol w="1326858">
                  <a:extLst>
                    <a:ext uri="{9D8B030D-6E8A-4147-A177-3AD203B41FA5}">
                      <a16:colId xmlns:a16="http://schemas.microsoft.com/office/drawing/2014/main" val="3233708254"/>
                    </a:ext>
                  </a:extLst>
                </a:gridCol>
                <a:gridCol w="1326858">
                  <a:extLst>
                    <a:ext uri="{9D8B030D-6E8A-4147-A177-3AD203B41FA5}">
                      <a16:colId xmlns:a16="http://schemas.microsoft.com/office/drawing/2014/main" val="2527043189"/>
                    </a:ext>
                  </a:extLst>
                </a:gridCol>
                <a:gridCol w="1326858">
                  <a:extLst>
                    <a:ext uri="{9D8B030D-6E8A-4147-A177-3AD203B41FA5}">
                      <a16:colId xmlns:a16="http://schemas.microsoft.com/office/drawing/2014/main" val="1632653165"/>
                    </a:ext>
                  </a:extLst>
                </a:gridCol>
                <a:gridCol w="1326858">
                  <a:extLst>
                    <a:ext uri="{9D8B030D-6E8A-4147-A177-3AD203B41FA5}">
                      <a16:colId xmlns:a16="http://schemas.microsoft.com/office/drawing/2014/main" val="3168661459"/>
                    </a:ext>
                  </a:extLst>
                </a:gridCol>
                <a:gridCol w="1326858">
                  <a:extLst>
                    <a:ext uri="{9D8B030D-6E8A-4147-A177-3AD203B41FA5}">
                      <a16:colId xmlns:a16="http://schemas.microsoft.com/office/drawing/2014/main" val="496731606"/>
                    </a:ext>
                  </a:extLst>
                </a:gridCol>
              </a:tblGrid>
              <a:tr h="243000">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第１時</a:t>
                      </a:r>
                    </a:p>
                  </a:txBody>
                  <a:tcPr marL="68580" marR="68580" marT="34290" marB="34290" anchor="ctr">
                    <a:lnR w="57150" cap="flat" cmpd="sng" algn="ctr">
                      <a:solidFill>
                        <a:schemeClr val="bg1"/>
                      </a:solidFill>
                      <a:prstDash val="solid"/>
                      <a:round/>
                      <a:headEnd type="none" w="med" len="med"/>
                      <a:tailEnd type="none" w="med" len="med"/>
                    </a:lnR>
                    <a:solidFill>
                      <a:schemeClr val="accent5">
                        <a:lumMod val="50000"/>
                      </a:schemeClr>
                    </a:solidFill>
                  </a:tcPr>
                </a:tc>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第２時</a:t>
                      </a:r>
                      <a:endParaRPr kumimoji="1" lang="ja-JP" altLang="en-US" sz="1200" dirty="0"/>
                    </a:p>
                  </a:txBody>
                  <a:tcPr marL="68580" marR="68580" marT="34290" marB="3429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solidFill>
                      <a:schemeClr val="accent5">
                        <a:lumMod val="50000"/>
                      </a:schemeClr>
                    </a:solidFill>
                  </a:tcPr>
                </a:tc>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第３時</a:t>
                      </a:r>
                      <a:endParaRPr kumimoji="1" lang="ja-JP" altLang="en-US" sz="1200" dirty="0"/>
                    </a:p>
                  </a:txBody>
                  <a:tcPr marL="68580" marR="68580" marT="34290" marB="3429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solidFill>
                      <a:schemeClr val="accent5">
                        <a:lumMod val="50000"/>
                      </a:schemeClr>
                    </a:solidFill>
                  </a:tcPr>
                </a:tc>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第４時</a:t>
                      </a:r>
                      <a:endParaRPr kumimoji="1" lang="ja-JP" altLang="en-US" sz="1200" dirty="0"/>
                    </a:p>
                  </a:txBody>
                  <a:tcPr marL="68580" marR="68580" marT="34290" marB="3429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solidFill>
                      <a:schemeClr val="accent5">
                        <a:lumMod val="50000"/>
                      </a:schemeClr>
                    </a:solidFill>
                  </a:tcPr>
                </a:tc>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第５時</a:t>
                      </a:r>
                      <a:endParaRPr kumimoji="1" lang="ja-JP" altLang="en-US" sz="1200" dirty="0"/>
                    </a:p>
                  </a:txBody>
                  <a:tcPr marL="68580" marR="68580" marT="34290" marB="3429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solidFill>
                      <a:schemeClr val="accent5">
                        <a:lumMod val="50000"/>
                      </a:schemeClr>
                    </a:solidFill>
                  </a:tcPr>
                </a:tc>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第６時</a:t>
                      </a:r>
                      <a:endParaRPr kumimoji="1" lang="ja-JP" altLang="en-US" sz="1200" dirty="0"/>
                    </a:p>
                  </a:txBody>
                  <a:tcPr marL="68580" marR="68580" marT="34290" marB="34290" anchor="ctr">
                    <a:lnL w="57150" cap="flat" cmpd="sng" algn="ctr">
                      <a:solidFill>
                        <a:schemeClr val="bg1"/>
                      </a:solidFill>
                      <a:prstDash val="solid"/>
                      <a:round/>
                      <a:headEnd type="none" w="med" len="med"/>
                      <a:tailEnd type="none" w="med" len="med"/>
                    </a:lnL>
                    <a:solidFill>
                      <a:schemeClr val="accent5">
                        <a:lumMod val="50000"/>
                      </a:schemeClr>
                    </a:solidFill>
                  </a:tcPr>
                </a:tc>
                <a:extLst>
                  <a:ext uri="{0D108BD9-81ED-4DB2-BD59-A6C34878D82A}">
                    <a16:rowId xmlns:a16="http://schemas.microsoft.com/office/drawing/2014/main" val="4266682732"/>
                  </a:ext>
                </a:extLst>
              </a:tr>
            </a:tbl>
          </a:graphicData>
        </a:graphic>
      </p:graphicFrame>
      <p:grpSp>
        <p:nvGrpSpPr>
          <p:cNvPr id="36" name="グループ化 35"/>
          <p:cNvGrpSpPr/>
          <p:nvPr/>
        </p:nvGrpSpPr>
        <p:grpSpPr>
          <a:xfrm>
            <a:off x="156753" y="2326822"/>
            <a:ext cx="822962" cy="4126228"/>
            <a:chOff x="156752" y="1959429"/>
            <a:chExt cx="1097282" cy="4637314"/>
          </a:xfrm>
        </p:grpSpPr>
        <p:sp>
          <p:nvSpPr>
            <p:cNvPr id="37" name="角丸四角形 36"/>
            <p:cNvSpPr/>
            <p:nvPr/>
          </p:nvSpPr>
          <p:spPr>
            <a:xfrm>
              <a:off x="195943" y="1959429"/>
              <a:ext cx="1058091" cy="4637314"/>
            </a:xfrm>
            <a:prstGeom prst="roundRect">
              <a:avLst/>
            </a:prstGeom>
            <a:noFill/>
            <a:ln w="381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38" name="グループ化 37"/>
            <p:cNvGrpSpPr/>
            <p:nvPr/>
          </p:nvGrpSpPr>
          <p:grpSpPr>
            <a:xfrm>
              <a:off x="156752" y="2076992"/>
              <a:ext cx="986246" cy="4411613"/>
              <a:chOff x="378823" y="2076992"/>
              <a:chExt cx="986246" cy="4411613"/>
            </a:xfrm>
          </p:grpSpPr>
          <p:grpSp>
            <p:nvGrpSpPr>
              <p:cNvPr id="39" name="グループ化 38"/>
              <p:cNvGrpSpPr/>
              <p:nvPr/>
            </p:nvGrpSpPr>
            <p:grpSpPr>
              <a:xfrm>
                <a:off x="868678" y="2076992"/>
                <a:ext cx="496391" cy="4411612"/>
                <a:chOff x="868678" y="2076992"/>
                <a:chExt cx="496391" cy="4411612"/>
              </a:xfrm>
            </p:grpSpPr>
            <p:sp>
              <p:nvSpPr>
                <p:cNvPr id="41" name="正方形/長方形 40"/>
                <p:cNvSpPr/>
                <p:nvPr/>
              </p:nvSpPr>
              <p:spPr>
                <a:xfrm>
                  <a:off x="868680" y="2076992"/>
                  <a:ext cx="496389" cy="1440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white"/>
                      </a:solidFill>
                      <a:effectLst/>
                      <a:uLnTx/>
                      <a:uFillTx/>
                      <a:latin typeface="HGS創英角ﾎﾟｯﾌﾟ体" panose="040B0A00000000000000" pitchFamily="50" charset="-128"/>
                      <a:ea typeface="HGS創英角ﾎﾟｯﾌﾟ体" panose="040B0A00000000000000" pitchFamily="50" charset="-128"/>
                      <a:cs typeface="+mn-cs"/>
                    </a:rPr>
                    <a:t>知識及び技能</a:t>
                  </a:r>
                </a:p>
              </p:txBody>
            </p:sp>
            <p:sp>
              <p:nvSpPr>
                <p:cNvPr id="42" name="正方形/長方形 41"/>
                <p:cNvSpPr/>
                <p:nvPr/>
              </p:nvSpPr>
              <p:spPr>
                <a:xfrm>
                  <a:off x="868679" y="3559262"/>
                  <a:ext cx="496389" cy="14400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050" b="0" i="0" u="none" strike="noStrike" kern="1200" cap="none" spc="0" normalizeH="0" baseline="0" noProof="0" dirty="0">
                      <a:ln>
                        <a:noFill/>
                      </a:ln>
                      <a:solidFill>
                        <a:prstClr val="white"/>
                      </a:solidFill>
                      <a:effectLst/>
                      <a:uLnTx/>
                      <a:uFillTx/>
                      <a:latin typeface="HGS創英角ﾎﾟｯﾌﾟ体" panose="040B0A00000000000000" pitchFamily="50" charset="-128"/>
                      <a:ea typeface="HGS創英角ﾎﾟｯﾌﾟ体" panose="040B0A00000000000000" pitchFamily="50" charset="-128"/>
                      <a:cs typeface="+mn-cs"/>
                    </a:rPr>
                    <a:t>思考力・判断力・表現力等</a:t>
                  </a:r>
                </a:p>
              </p:txBody>
            </p:sp>
            <p:sp>
              <p:nvSpPr>
                <p:cNvPr id="43" name="正方形/長方形 42"/>
                <p:cNvSpPr/>
                <p:nvPr/>
              </p:nvSpPr>
              <p:spPr>
                <a:xfrm>
                  <a:off x="868678" y="5048604"/>
                  <a:ext cx="496389" cy="1440000"/>
                </a:xfrm>
                <a:prstGeom prst="rect">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050" b="0" i="0" u="none" strike="noStrike" kern="1200" cap="none" spc="0" normalizeH="0" baseline="0" noProof="0" dirty="0">
                      <a:ln>
                        <a:noFill/>
                      </a:ln>
                      <a:solidFill>
                        <a:prstClr val="white"/>
                      </a:solidFill>
                      <a:effectLst/>
                      <a:uLnTx/>
                      <a:uFillTx/>
                      <a:latin typeface="HGS創英角ﾎﾟｯﾌﾟ体" panose="040B0A00000000000000" pitchFamily="50" charset="-128"/>
                      <a:ea typeface="HGS創英角ﾎﾟｯﾌﾟ体" panose="040B0A00000000000000" pitchFamily="50" charset="-128"/>
                      <a:cs typeface="+mn-cs"/>
                    </a:rPr>
                    <a:t>学びに向かう力・人間性等</a:t>
                  </a:r>
                </a:p>
              </p:txBody>
            </p:sp>
          </p:grpSp>
          <p:sp>
            <p:nvSpPr>
              <p:cNvPr id="40" name="正方形/長方形 39"/>
              <p:cNvSpPr/>
              <p:nvPr/>
            </p:nvSpPr>
            <p:spPr>
              <a:xfrm>
                <a:off x="378823" y="2076993"/>
                <a:ext cx="476794" cy="44116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rPr>
                  <a:t>身に付ける資質・能力</a:t>
                </a:r>
              </a:p>
            </p:txBody>
          </p:sp>
        </p:grpSp>
      </p:grpSp>
      <p:sp>
        <p:nvSpPr>
          <p:cNvPr id="18" name="正方形/長方形 17">
            <a:extLst>
              <a:ext uri="{FF2B5EF4-FFF2-40B4-BE49-F238E27FC236}">
                <a16:creationId xmlns:a16="http://schemas.microsoft.com/office/drawing/2014/main" id="{FC92FE4C-3BAC-4FAA-A59B-62173384A0A3}"/>
              </a:ext>
            </a:extLst>
          </p:cNvPr>
          <p:cNvSpPr/>
          <p:nvPr/>
        </p:nvSpPr>
        <p:spPr>
          <a:xfrm rot="18149637">
            <a:off x="1205709" y="4365156"/>
            <a:ext cx="2200310" cy="81862"/>
          </a:xfrm>
          <a:prstGeom prst="rect">
            <a:avLst/>
          </a:prstGeom>
          <a:solidFill>
            <a:srgbClr val="0000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9" name="角丸四角形 21">
            <a:extLst>
              <a:ext uri="{FF2B5EF4-FFF2-40B4-BE49-F238E27FC236}">
                <a16:creationId xmlns:a16="http://schemas.microsoft.com/office/drawing/2014/main" id="{5601C494-7586-407D-A281-5D0633BE3138}"/>
              </a:ext>
            </a:extLst>
          </p:cNvPr>
          <p:cNvSpPr/>
          <p:nvPr/>
        </p:nvSpPr>
        <p:spPr>
          <a:xfrm>
            <a:off x="1136022" y="5280667"/>
            <a:ext cx="1368197" cy="988390"/>
          </a:xfrm>
          <a:prstGeom prst="roundRect">
            <a:avLst/>
          </a:prstGeom>
          <a:solidFill>
            <a:srgbClr val="003399"/>
          </a:solidFill>
          <a:ln w="38100">
            <a:solidFill>
              <a:schemeClr val="bg1"/>
            </a:solidFill>
          </a:ln>
          <a:effectLst>
            <a:outerShdw blurRad="50800" dist="38100" dir="5400000" algn="t"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児童生徒が</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見通す場面</a:t>
            </a:r>
          </a:p>
        </p:txBody>
      </p:sp>
      <p:sp>
        <p:nvSpPr>
          <p:cNvPr id="20" name="正方形/長方形 19">
            <a:extLst>
              <a:ext uri="{FF2B5EF4-FFF2-40B4-BE49-F238E27FC236}">
                <a16:creationId xmlns:a16="http://schemas.microsoft.com/office/drawing/2014/main" id="{0E8BDA6A-0733-43F4-911D-EE13D51039FC}"/>
              </a:ext>
            </a:extLst>
          </p:cNvPr>
          <p:cNvSpPr/>
          <p:nvPr/>
        </p:nvSpPr>
        <p:spPr>
          <a:xfrm rot="14055558">
            <a:off x="2681957" y="3908831"/>
            <a:ext cx="1371353" cy="84042"/>
          </a:xfrm>
          <a:prstGeom prst="rect">
            <a:avLst/>
          </a:prstGeom>
          <a:solidFill>
            <a:srgbClr val="0000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2" name="正方形/長方形 21">
            <a:extLst>
              <a:ext uri="{FF2B5EF4-FFF2-40B4-BE49-F238E27FC236}">
                <a16:creationId xmlns:a16="http://schemas.microsoft.com/office/drawing/2014/main" id="{0C6FDA92-6363-4919-9E01-B26CDE62B277}"/>
              </a:ext>
            </a:extLst>
          </p:cNvPr>
          <p:cNvSpPr/>
          <p:nvPr/>
        </p:nvSpPr>
        <p:spPr>
          <a:xfrm rot="19458841">
            <a:off x="6946417" y="4024289"/>
            <a:ext cx="1262790" cy="72893"/>
          </a:xfrm>
          <a:prstGeom prst="rect">
            <a:avLst/>
          </a:prstGeom>
          <a:solidFill>
            <a:srgbClr val="0000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3" name="角丸四角形 47">
            <a:extLst>
              <a:ext uri="{FF2B5EF4-FFF2-40B4-BE49-F238E27FC236}">
                <a16:creationId xmlns:a16="http://schemas.microsoft.com/office/drawing/2014/main" id="{C60DB648-C4F6-443C-955A-21A79AABE8A9}"/>
              </a:ext>
            </a:extLst>
          </p:cNvPr>
          <p:cNvSpPr/>
          <p:nvPr/>
        </p:nvSpPr>
        <p:spPr>
          <a:xfrm>
            <a:off x="3776028" y="4143592"/>
            <a:ext cx="3491119" cy="686951"/>
          </a:xfrm>
          <a:prstGeom prst="roundRect">
            <a:avLst/>
          </a:prstGeom>
          <a:solidFill>
            <a:srgbClr val="002F8E"/>
          </a:solidFill>
          <a:ln w="38100">
            <a:solidFill>
              <a:schemeClr val="bg1"/>
            </a:solidFill>
          </a:ln>
          <a:effectLst>
            <a:outerShdw blurRad="50800" dist="38100" dir="5400000" algn="t"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児童生徒が考える場面</a:t>
            </a:r>
          </a:p>
        </p:txBody>
      </p:sp>
      <p:sp>
        <p:nvSpPr>
          <p:cNvPr id="25" name="角丸四角形 33">
            <a:extLst>
              <a:ext uri="{FF2B5EF4-FFF2-40B4-BE49-F238E27FC236}">
                <a16:creationId xmlns:a16="http://schemas.microsoft.com/office/drawing/2014/main" id="{A10412B9-3C10-4BC0-A8E1-CE8C3BBB1F1A}"/>
              </a:ext>
            </a:extLst>
          </p:cNvPr>
          <p:cNvSpPr/>
          <p:nvPr/>
        </p:nvSpPr>
        <p:spPr>
          <a:xfrm>
            <a:off x="7924878" y="2664414"/>
            <a:ext cx="858146" cy="3240360"/>
          </a:xfrm>
          <a:prstGeom prst="roundRect">
            <a:avLst/>
          </a:prstGeom>
          <a:solidFill>
            <a:srgbClr val="000099"/>
          </a:solidFill>
          <a:ln w="38100">
            <a:solidFill>
              <a:schemeClr val="bg1"/>
            </a:solidFill>
          </a:ln>
          <a:effectLst>
            <a:outerShdw blurRad="50800" dist="38100" dir="5400000" algn="t"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単元全体を振り返る場面</a:t>
            </a:r>
          </a:p>
        </p:txBody>
      </p:sp>
      <p:sp>
        <p:nvSpPr>
          <p:cNvPr id="26" name="角丸四角形 24">
            <a:extLst>
              <a:ext uri="{FF2B5EF4-FFF2-40B4-BE49-F238E27FC236}">
                <a16:creationId xmlns:a16="http://schemas.microsoft.com/office/drawing/2014/main" id="{2A66EF8B-452B-4A77-9697-E224FBC9AAC7}"/>
              </a:ext>
            </a:extLst>
          </p:cNvPr>
          <p:cNvSpPr/>
          <p:nvPr/>
        </p:nvSpPr>
        <p:spPr>
          <a:xfrm>
            <a:off x="2334829" y="2640411"/>
            <a:ext cx="1324578" cy="817812"/>
          </a:xfrm>
          <a:prstGeom prst="roundRect">
            <a:avLst/>
          </a:prstGeom>
          <a:solidFill>
            <a:srgbClr val="000099"/>
          </a:solidFill>
          <a:ln w="38100">
            <a:solidFill>
              <a:schemeClr val="bg1"/>
            </a:solidFill>
          </a:ln>
          <a:effectLst>
            <a:outerShdw blurRad="50800" dist="38100" dir="5400000" algn="t"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教師が</a:t>
            </a:r>
            <a:endParaRPr kumimoji="0" lang="en-US" altLang="ja-JP"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教える場面</a:t>
            </a:r>
          </a:p>
        </p:txBody>
      </p:sp>
      <p:pic>
        <p:nvPicPr>
          <p:cNvPr id="27" name="図 26"/>
          <p:cNvPicPr>
            <a:picLocks noChangeAspect="1"/>
          </p:cNvPicPr>
          <p:nvPr/>
        </p:nvPicPr>
        <p:blipFill>
          <a:blip r:embed="rId4"/>
          <a:stretch>
            <a:fillRect/>
          </a:stretch>
        </p:blipFill>
        <p:spPr>
          <a:xfrm>
            <a:off x="7452913" y="732308"/>
            <a:ext cx="1523508" cy="1359208"/>
          </a:xfrm>
          <a:prstGeom prst="rect">
            <a:avLst/>
          </a:prstGeom>
        </p:spPr>
      </p:pic>
      <p:sp>
        <p:nvSpPr>
          <p:cNvPr id="28" name="四角形吹き出し 27"/>
          <p:cNvSpPr/>
          <p:nvPr/>
        </p:nvSpPr>
        <p:spPr>
          <a:xfrm>
            <a:off x="287082" y="182093"/>
            <a:ext cx="6727924" cy="1746720"/>
          </a:xfrm>
          <a:prstGeom prst="wedgeRectCallout">
            <a:avLst>
              <a:gd name="adj1" fmla="val 55192"/>
              <a:gd name="adj2" fmla="val 33116"/>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ja-JP" altLang="en-US" sz="2800" dirty="0" smtClean="0">
                <a:solidFill>
                  <a:prstClr val="black"/>
                </a:solidFill>
                <a:latin typeface="AR P丸ゴシック体M" panose="020F0600000000000000" pitchFamily="50" charset="-128"/>
                <a:ea typeface="AR P丸ゴシック体M" panose="020F0600000000000000" pitchFamily="50" charset="-128"/>
              </a:rPr>
              <a:t>　</a:t>
            </a:r>
            <a:r>
              <a:rPr lang="ja-JP" altLang="en-US" sz="2800" b="1" dirty="0" smtClean="0">
                <a:solidFill>
                  <a:srgbClr val="FF0000"/>
                </a:solidFill>
                <a:latin typeface="AR P丸ゴシック体M" panose="020F0600000000000000" pitchFamily="50" charset="-128"/>
                <a:ea typeface="AR P丸ゴシック体M" panose="020F0600000000000000" pitchFamily="50" charset="-128"/>
              </a:rPr>
              <a:t>児童</a:t>
            </a:r>
            <a:r>
              <a:rPr lang="ja-JP" altLang="en-US" sz="2800" b="1" dirty="0">
                <a:solidFill>
                  <a:srgbClr val="FF0000"/>
                </a:solidFill>
                <a:latin typeface="AR P丸ゴシック体M" panose="020F0600000000000000" pitchFamily="50" charset="-128"/>
                <a:ea typeface="AR P丸ゴシック体M" panose="020F0600000000000000" pitchFamily="50" charset="-128"/>
              </a:rPr>
              <a:t>生徒の実態</a:t>
            </a:r>
            <a:r>
              <a:rPr lang="ja-JP" altLang="en-US" sz="2800" dirty="0">
                <a:solidFill>
                  <a:prstClr val="black"/>
                </a:solidFill>
                <a:latin typeface="AR P丸ゴシック体M" panose="020F0600000000000000" pitchFamily="50" charset="-128"/>
                <a:ea typeface="AR P丸ゴシック体M" panose="020F0600000000000000" pitchFamily="50" charset="-128"/>
              </a:rPr>
              <a:t>に応じ，多様</a:t>
            </a:r>
            <a:r>
              <a:rPr lang="ja-JP" altLang="en-US" sz="2800" dirty="0" smtClean="0">
                <a:solidFill>
                  <a:prstClr val="black"/>
                </a:solidFill>
                <a:latin typeface="AR P丸ゴシック体M" panose="020F0600000000000000" pitchFamily="50" charset="-128"/>
                <a:ea typeface="AR P丸ゴシック体M" panose="020F0600000000000000" pitchFamily="50" charset="-128"/>
              </a:rPr>
              <a:t>な学習場面を</a:t>
            </a:r>
            <a:r>
              <a:rPr lang="ja-JP" altLang="en-US" sz="2800" dirty="0">
                <a:solidFill>
                  <a:prstClr val="black"/>
                </a:solidFill>
                <a:latin typeface="AR P丸ゴシック体M" panose="020F0600000000000000" pitchFamily="50" charset="-128"/>
                <a:ea typeface="AR P丸ゴシック体M" panose="020F0600000000000000" pitchFamily="50" charset="-128"/>
              </a:rPr>
              <a:t>組み合わせて授業</a:t>
            </a:r>
            <a:r>
              <a:rPr lang="ja-JP" altLang="en-US" sz="2800" dirty="0" smtClean="0">
                <a:solidFill>
                  <a:prstClr val="black"/>
                </a:solidFill>
                <a:latin typeface="AR P丸ゴシック体M" panose="020F0600000000000000" pitchFamily="50" charset="-128"/>
                <a:ea typeface="AR P丸ゴシック体M" panose="020F0600000000000000" pitchFamily="50" charset="-128"/>
              </a:rPr>
              <a:t>を考えていくことが大切です。</a:t>
            </a:r>
            <a:endParaRPr lang="ja-JP" altLang="en-US" sz="2800" dirty="0">
              <a:solidFill>
                <a:prstClr val="black"/>
              </a:solidFill>
              <a:latin typeface="AR P丸ゴシック体M" panose="020F0600000000000000" pitchFamily="50" charset="-128"/>
              <a:ea typeface="AR P丸ゴシック体M" panose="020F0600000000000000" pitchFamily="50" charset="-128"/>
            </a:endParaRPr>
          </a:p>
        </p:txBody>
      </p:sp>
    </p:spTree>
    <p:custDataLst>
      <p:tags r:id="rId1"/>
    </p:custDataLst>
    <p:extLst>
      <p:ext uri="{BB962C8B-B14F-4D97-AF65-F5344CB8AC3E}">
        <p14:creationId xmlns:p14="http://schemas.microsoft.com/office/powerpoint/2010/main" val="14175255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9902">
        <p15:prstTrans prst="pageCurlDouble"/>
      </p:transition>
    </mc:Choice>
    <mc:Fallback xmlns="">
      <p:transition spd="slow" advTm="49902">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fade">
                                      <p:cBhvr>
                                        <p:cTn id="7" dur="500"/>
                                        <p:tgtEl>
                                          <p:spTgt spid="2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fade">
                                      <p:cBhvr>
                                        <p:cTn id="12" dur="2000"/>
                                        <p:tgtEl>
                                          <p:spTgt spid="19"/>
                                        </p:tgtEl>
                                      </p:cBhvr>
                                    </p:animEffect>
                                  </p:childTnLst>
                                </p:cTn>
                              </p:par>
                            </p:childTnLst>
                          </p:cTn>
                        </p:par>
                        <p:par>
                          <p:cTn id="13" fill="hold">
                            <p:stCondLst>
                              <p:cond delay="2000"/>
                            </p:stCondLst>
                            <p:childTnLst>
                              <p:par>
                                <p:cTn id="14" presetID="10" presetClass="entr" presetSubtype="0" fill="hold" grpId="0" nodeType="afterEffect">
                                  <p:stCondLst>
                                    <p:cond delay="0"/>
                                  </p:stCondLst>
                                  <p:childTnLst>
                                    <p:set>
                                      <p:cBhvr>
                                        <p:cTn id="15" dur="1" fill="hold">
                                          <p:stCondLst>
                                            <p:cond delay="0"/>
                                          </p:stCondLst>
                                        </p:cTn>
                                        <p:tgtEl>
                                          <p:spTgt spid="18"/>
                                        </p:tgtEl>
                                        <p:attrNameLst>
                                          <p:attrName>style.visibility</p:attrName>
                                        </p:attrNameLst>
                                      </p:cBhvr>
                                      <p:to>
                                        <p:strVal val="visible"/>
                                      </p:to>
                                    </p:set>
                                    <p:animEffect transition="in" filter="fade">
                                      <p:cBhvr>
                                        <p:cTn id="16" dur="2000"/>
                                        <p:tgtEl>
                                          <p:spTgt spid="18"/>
                                        </p:tgtEl>
                                      </p:cBhvr>
                                    </p:animEffect>
                                  </p:childTnLst>
                                </p:cTn>
                              </p:par>
                            </p:childTnLst>
                          </p:cTn>
                        </p:par>
                        <p:par>
                          <p:cTn id="17" fill="hold">
                            <p:stCondLst>
                              <p:cond delay="4000"/>
                            </p:stCondLst>
                            <p:childTnLst>
                              <p:par>
                                <p:cTn id="18" presetID="10" presetClass="entr" presetSubtype="0" fill="hold" grpId="0" nodeType="afterEffect">
                                  <p:stCondLst>
                                    <p:cond delay="0"/>
                                  </p:stCondLst>
                                  <p:childTnLst>
                                    <p:set>
                                      <p:cBhvr>
                                        <p:cTn id="19" dur="1" fill="hold">
                                          <p:stCondLst>
                                            <p:cond delay="0"/>
                                          </p:stCondLst>
                                        </p:cTn>
                                        <p:tgtEl>
                                          <p:spTgt spid="26"/>
                                        </p:tgtEl>
                                        <p:attrNameLst>
                                          <p:attrName>style.visibility</p:attrName>
                                        </p:attrNameLst>
                                      </p:cBhvr>
                                      <p:to>
                                        <p:strVal val="visible"/>
                                      </p:to>
                                    </p:set>
                                    <p:animEffect transition="in" filter="fade">
                                      <p:cBhvr>
                                        <p:cTn id="20" dur="2000"/>
                                        <p:tgtEl>
                                          <p:spTgt spid="26"/>
                                        </p:tgtEl>
                                      </p:cBhvr>
                                    </p:animEffect>
                                  </p:childTnLst>
                                </p:cTn>
                              </p:par>
                            </p:childTnLst>
                          </p:cTn>
                        </p:par>
                        <p:par>
                          <p:cTn id="21" fill="hold">
                            <p:stCondLst>
                              <p:cond delay="6000"/>
                            </p:stCondLst>
                            <p:childTnLst>
                              <p:par>
                                <p:cTn id="22" presetID="10" presetClass="entr" presetSubtype="0" fill="hold" grpId="0" nodeType="afterEffect">
                                  <p:stCondLst>
                                    <p:cond delay="0"/>
                                  </p:stCondLst>
                                  <p:childTnLst>
                                    <p:set>
                                      <p:cBhvr>
                                        <p:cTn id="23" dur="1" fill="hold">
                                          <p:stCondLst>
                                            <p:cond delay="0"/>
                                          </p:stCondLst>
                                        </p:cTn>
                                        <p:tgtEl>
                                          <p:spTgt spid="20"/>
                                        </p:tgtEl>
                                        <p:attrNameLst>
                                          <p:attrName>style.visibility</p:attrName>
                                        </p:attrNameLst>
                                      </p:cBhvr>
                                      <p:to>
                                        <p:strVal val="visible"/>
                                      </p:to>
                                    </p:set>
                                    <p:animEffect transition="in" filter="fade">
                                      <p:cBhvr>
                                        <p:cTn id="24" dur="2000"/>
                                        <p:tgtEl>
                                          <p:spTgt spid="20"/>
                                        </p:tgtEl>
                                      </p:cBhvr>
                                    </p:animEffect>
                                  </p:childTnLst>
                                </p:cTn>
                              </p:par>
                            </p:childTnLst>
                          </p:cTn>
                        </p:par>
                        <p:par>
                          <p:cTn id="25" fill="hold">
                            <p:stCondLst>
                              <p:cond delay="8000"/>
                            </p:stCondLst>
                            <p:childTnLst>
                              <p:par>
                                <p:cTn id="26" presetID="10" presetClass="entr" presetSubtype="0" fill="hold" grpId="0" nodeType="afterEffect">
                                  <p:stCondLst>
                                    <p:cond delay="0"/>
                                  </p:stCondLst>
                                  <p:childTnLst>
                                    <p:set>
                                      <p:cBhvr>
                                        <p:cTn id="27" dur="1" fill="hold">
                                          <p:stCondLst>
                                            <p:cond delay="0"/>
                                          </p:stCondLst>
                                        </p:cTn>
                                        <p:tgtEl>
                                          <p:spTgt spid="23"/>
                                        </p:tgtEl>
                                        <p:attrNameLst>
                                          <p:attrName>style.visibility</p:attrName>
                                        </p:attrNameLst>
                                      </p:cBhvr>
                                      <p:to>
                                        <p:strVal val="visible"/>
                                      </p:to>
                                    </p:set>
                                    <p:animEffect transition="in" filter="fade">
                                      <p:cBhvr>
                                        <p:cTn id="28" dur="2000"/>
                                        <p:tgtEl>
                                          <p:spTgt spid="23"/>
                                        </p:tgtEl>
                                      </p:cBhvr>
                                    </p:animEffect>
                                  </p:childTnLst>
                                </p:cTn>
                              </p:par>
                            </p:childTnLst>
                          </p:cTn>
                        </p:par>
                        <p:par>
                          <p:cTn id="29" fill="hold">
                            <p:stCondLst>
                              <p:cond delay="10000"/>
                            </p:stCondLst>
                            <p:childTnLst>
                              <p:par>
                                <p:cTn id="30" presetID="10" presetClass="entr" presetSubtype="0" fill="hold" grpId="0" nodeType="afterEffect">
                                  <p:stCondLst>
                                    <p:cond delay="0"/>
                                  </p:stCondLst>
                                  <p:childTnLst>
                                    <p:set>
                                      <p:cBhvr>
                                        <p:cTn id="31" dur="1" fill="hold">
                                          <p:stCondLst>
                                            <p:cond delay="0"/>
                                          </p:stCondLst>
                                        </p:cTn>
                                        <p:tgtEl>
                                          <p:spTgt spid="22"/>
                                        </p:tgtEl>
                                        <p:attrNameLst>
                                          <p:attrName>style.visibility</p:attrName>
                                        </p:attrNameLst>
                                      </p:cBhvr>
                                      <p:to>
                                        <p:strVal val="visible"/>
                                      </p:to>
                                    </p:set>
                                    <p:animEffect transition="in" filter="fade">
                                      <p:cBhvr>
                                        <p:cTn id="32" dur="2000"/>
                                        <p:tgtEl>
                                          <p:spTgt spid="22"/>
                                        </p:tgtEl>
                                      </p:cBhvr>
                                    </p:animEffect>
                                  </p:childTnLst>
                                </p:cTn>
                              </p:par>
                            </p:childTnLst>
                          </p:cTn>
                        </p:par>
                        <p:par>
                          <p:cTn id="33" fill="hold">
                            <p:stCondLst>
                              <p:cond delay="12000"/>
                            </p:stCondLst>
                            <p:childTnLst>
                              <p:par>
                                <p:cTn id="34" presetID="10" presetClass="entr" presetSubtype="0" fill="hold" grpId="0" nodeType="afterEffect">
                                  <p:stCondLst>
                                    <p:cond delay="0"/>
                                  </p:stCondLst>
                                  <p:childTnLst>
                                    <p:set>
                                      <p:cBhvr>
                                        <p:cTn id="35" dur="1" fill="hold">
                                          <p:stCondLst>
                                            <p:cond delay="0"/>
                                          </p:stCondLst>
                                        </p:cTn>
                                        <p:tgtEl>
                                          <p:spTgt spid="25"/>
                                        </p:tgtEl>
                                        <p:attrNameLst>
                                          <p:attrName>style.visibility</p:attrName>
                                        </p:attrNameLst>
                                      </p:cBhvr>
                                      <p:to>
                                        <p:strVal val="visible"/>
                                      </p:to>
                                    </p:set>
                                    <p:animEffect transition="in" filter="fade">
                                      <p:cBhvr>
                                        <p:cTn id="36" dur="20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9" grpId="0" animBg="1"/>
      <p:bldP spid="20" grpId="0" animBg="1"/>
      <p:bldP spid="22" grpId="0" animBg="1"/>
      <p:bldP spid="23" grpId="0" animBg="1"/>
      <p:bldP spid="25" grpId="0" animBg="1"/>
      <p:bldP spid="26" grpId="0" animBg="1"/>
      <p:bldP spid="2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グループ化 14"/>
          <p:cNvGrpSpPr/>
          <p:nvPr/>
        </p:nvGrpSpPr>
        <p:grpSpPr>
          <a:xfrm>
            <a:off x="1038497" y="2422994"/>
            <a:ext cx="7961146" cy="4038057"/>
            <a:chOff x="1528353" y="2076992"/>
            <a:chExt cx="9792000" cy="4398378"/>
          </a:xfrm>
        </p:grpSpPr>
        <p:sp>
          <p:nvSpPr>
            <p:cNvPr id="9" name="正方形/長方形 8"/>
            <p:cNvSpPr/>
            <p:nvPr/>
          </p:nvSpPr>
          <p:spPr>
            <a:xfrm>
              <a:off x="1528353" y="2076992"/>
              <a:ext cx="9792000" cy="14400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0" name="正方形/長方形 9"/>
            <p:cNvSpPr/>
            <p:nvPr/>
          </p:nvSpPr>
          <p:spPr>
            <a:xfrm>
              <a:off x="1528353" y="3556181"/>
              <a:ext cx="9792000" cy="1440000"/>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1" name="正方形/長方形 10"/>
            <p:cNvSpPr/>
            <p:nvPr/>
          </p:nvSpPr>
          <p:spPr>
            <a:xfrm>
              <a:off x="1528353" y="5035370"/>
              <a:ext cx="9792000" cy="1440000"/>
            </a:xfrm>
            <a:prstGeom prst="rect">
              <a:avLst/>
            </a:prstGeom>
            <a:solidFill>
              <a:srgbClr val="FFFF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graphicFrame>
        <p:nvGraphicFramePr>
          <p:cNvPr id="24" name="表 23"/>
          <p:cNvGraphicFramePr>
            <a:graphicFrameLocks noGrp="1"/>
          </p:cNvGraphicFramePr>
          <p:nvPr/>
        </p:nvGraphicFramePr>
        <p:xfrm>
          <a:off x="1038497" y="2140118"/>
          <a:ext cx="7961148" cy="251460"/>
        </p:xfrm>
        <a:graphic>
          <a:graphicData uri="http://schemas.openxmlformats.org/drawingml/2006/table">
            <a:tbl>
              <a:tblPr firstRow="1" bandRow="1">
                <a:tableStyleId>{5C22544A-7EE6-4342-B048-85BDC9FD1C3A}</a:tableStyleId>
              </a:tblPr>
              <a:tblGrid>
                <a:gridCol w="1326858">
                  <a:extLst>
                    <a:ext uri="{9D8B030D-6E8A-4147-A177-3AD203B41FA5}">
                      <a16:colId xmlns:a16="http://schemas.microsoft.com/office/drawing/2014/main" val="2551585661"/>
                    </a:ext>
                  </a:extLst>
                </a:gridCol>
                <a:gridCol w="1326858">
                  <a:extLst>
                    <a:ext uri="{9D8B030D-6E8A-4147-A177-3AD203B41FA5}">
                      <a16:colId xmlns:a16="http://schemas.microsoft.com/office/drawing/2014/main" val="3233708254"/>
                    </a:ext>
                  </a:extLst>
                </a:gridCol>
                <a:gridCol w="1326858">
                  <a:extLst>
                    <a:ext uri="{9D8B030D-6E8A-4147-A177-3AD203B41FA5}">
                      <a16:colId xmlns:a16="http://schemas.microsoft.com/office/drawing/2014/main" val="2527043189"/>
                    </a:ext>
                  </a:extLst>
                </a:gridCol>
                <a:gridCol w="1326858">
                  <a:extLst>
                    <a:ext uri="{9D8B030D-6E8A-4147-A177-3AD203B41FA5}">
                      <a16:colId xmlns:a16="http://schemas.microsoft.com/office/drawing/2014/main" val="1632653165"/>
                    </a:ext>
                  </a:extLst>
                </a:gridCol>
                <a:gridCol w="1326858">
                  <a:extLst>
                    <a:ext uri="{9D8B030D-6E8A-4147-A177-3AD203B41FA5}">
                      <a16:colId xmlns:a16="http://schemas.microsoft.com/office/drawing/2014/main" val="3168661459"/>
                    </a:ext>
                  </a:extLst>
                </a:gridCol>
                <a:gridCol w="1326858">
                  <a:extLst>
                    <a:ext uri="{9D8B030D-6E8A-4147-A177-3AD203B41FA5}">
                      <a16:colId xmlns:a16="http://schemas.microsoft.com/office/drawing/2014/main" val="496731606"/>
                    </a:ext>
                  </a:extLst>
                </a:gridCol>
              </a:tblGrid>
              <a:tr h="243000">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第１時</a:t>
                      </a:r>
                    </a:p>
                  </a:txBody>
                  <a:tcPr marL="68580" marR="68580" marT="34290" marB="34290" anchor="ctr">
                    <a:lnR w="57150" cap="flat" cmpd="sng" algn="ctr">
                      <a:solidFill>
                        <a:schemeClr val="bg1"/>
                      </a:solidFill>
                      <a:prstDash val="solid"/>
                      <a:round/>
                      <a:headEnd type="none" w="med" len="med"/>
                      <a:tailEnd type="none" w="med" len="med"/>
                    </a:lnR>
                    <a:solidFill>
                      <a:schemeClr val="accent5">
                        <a:lumMod val="50000"/>
                      </a:schemeClr>
                    </a:solidFill>
                  </a:tcPr>
                </a:tc>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第２時</a:t>
                      </a:r>
                      <a:endParaRPr kumimoji="1" lang="ja-JP" altLang="en-US" sz="1200" dirty="0"/>
                    </a:p>
                  </a:txBody>
                  <a:tcPr marL="68580" marR="68580" marT="34290" marB="3429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solidFill>
                      <a:schemeClr val="accent5">
                        <a:lumMod val="50000"/>
                      </a:schemeClr>
                    </a:solidFill>
                  </a:tcPr>
                </a:tc>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第３時</a:t>
                      </a:r>
                      <a:endParaRPr kumimoji="1" lang="ja-JP" altLang="en-US" sz="1200" dirty="0"/>
                    </a:p>
                  </a:txBody>
                  <a:tcPr marL="68580" marR="68580" marT="34290" marB="3429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solidFill>
                      <a:schemeClr val="accent5">
                        <a:lumMod val="50000"/>
                      </a:schemeClr>
                    </a:solidFill>
                  </a:tcPr>
                </a:tc>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第４時</a:t>
                      </a:r>
                      <a:endParaRPr kumimoji="1" lang="ja-JP" altLang="en-US" sz="1200" dirty="0"/>
                    </a:p>
                  </a:txBody>
                  <a:tcPr marL="68580" marR="68580" marT="34290" marB="3429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solidFill>
                      <a:schemeClr val="accent5">
                        <a:lumMod val="50000"/>
                      </a:schemeClr>
                    </a:solidFill>
                  </a:tcPr>
                </a:tc>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第５時</a:t>
                      </a:r>
                      <a:endParaRPr kumimoji="1" lang="ja-JP" altLang="en-US" sz="1200" dirty="0"/>
                    </a:p>
                  </a:txBody>
                  <a:tcPr marL="68580" marR="68580" marT="34290" marB="3429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solidFill>
                      <a:schemeClr val="accent5">
                        <a:lumMod val="50000"/>
                      </a:schemeClr>
                    </a:solidFill>
                  </a:tcPr>
                </a:tc>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第６時</a:t>
                      </a:r>
                      <a:endParaRPr kumimoji="1" lang="ja-JP" altLang="en-US" sz="1200" dirty="0"/>
                    </a:p>
                  </a:txBody>
                  <a:tcPr marL="68580" marR="68580" marT="34290" marB="34290" anchor="ctr">
                    <a:lnL w="57150" cap="flat" cmpd="sng" algn="ctr">
                      <a:solidFill>
                        <a:schemeClr val="bg1"/>
                      </a:solidFill>
                      <a:prstDash val="solid"/>
                      <a:round/>
                      <a:headEnd type="none" w="med" len="med"/>
                      <a:tailEnd type="none" w="med" len="med"/>
                    </a:lnL>
                    <a:solidFill>
                      <a:schemeClr val="accent5">
                        <a:lumMod val="50000"/>
                      </a:schemeClr>
                    </a:solidFill>
                  </a:tcPr>
                </a:tc>
                <a:extLst>
                  <a:ext uri="{0D108BD9-81ED-4DB2-BD59-A6C34878D82A}">
                    <a16:rowId xmlns:a16="http://schemas.microsoft.com/office/drawing/2014/main" val="4266682732"/>
                  </a:ext>
                </a:extLst>
              </a:tr>
            </a:tbl>
          </a:graphicData>
        </a:graphic>
      </p:graphicFrame>
      <p:sp>
        <p:nvSpPr>
          <p:cNvPr id="29" name="正方形/長方形 28"/>
          <p:cNvSpPr/>
          <p:nvPr/>
        </p:nvSpPr>
        <p:spPr>
          <a:xfrm rot="18149637">
            <a:off x="1205709" y="4365156"/>
            <a:ext cx="2200310" cy="81862"/>
          </a:xfrm>
          <a:prstGeom prst="rect">
            <a:avLst/>
          </a:prstGeom>
          <a:solidFill>
            <a:srgbClr val="0000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2" name="角丸四角形 21"/>
          <p:cNvSpPr/>
          <p:nvPr/>
        </p:nvSpPr>
        <p:spPr>
          <a:xfrm>
            <a:off x="1136022" y="5280667"/>
            <a:ext cx="1368197" cy="988390"/>
          </a:xfrm>
          <a:prstGeom prst="roundRect">
            <a:avLst/>
          </a:prstGeom>
          <a:solidFill>
            <a:srgbClr val="000099"/>
          </a:solidFill>
          <a:ln w="38100">
            <a:solidFill>
              <a:schemeClr val="bg1"/>
            </a:solidFill>
          </a:ln>
          <a:effectLst>
            <a:outerShdw blurRad="50800" dist="38100" dir="5400000" algn="t"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児童生徒が</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見通す場面</a:t>
            </a:r>
          </a:p>
        </p:txBody>
      </p:sp>
      <p:sp>
        <p:nvSpPr>
          <p:cNvPr id="31" name="正方形/長方形 30"/>
          <p:cNvSpPr/>
          <p:nvPr/>
        </p:nvSpPr>
        <p:spPr>
          <a:xfrm rot="19458841">
            <a:off x="6946417" y="4033167"/>
            <a:ext cx="1262790" cy="72893"/>
          </a:xfrm>
          <a:prstGeom prst="rect">
            <a:avLst/>
          </a:prstGeom>
          <a:solidFill>
            <a:srgbClr val="0000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45" name="グループ化 44"/>
          <p:cNvGrpSpPr/>
          <p:nvPr/>
        </p:nvGrpSpPr>
        <p:grpSpPr>
          <a:xfrm>
            <a:off x="156753" y="2326822"/>
            <a:ext cx="822962" cy="4126228"/>
            <a:chOff x="156752" y="1959429"/>
            <a:chExt cx="1097282" cy="4637314"/>
          </a:xfrm>
        </p:grpSpPr>
        <p:sp>
          <p:nvSpPr>
            <p:cNvPr id="46" name="角丸四角形 45"/>
            <p:cNvSpPr/>
            <p:nvPr/>
          </p:nvSpPr>
          <p:spPr>
            <a:xfrm>
              <a:off x="195943" y="1959429"/>
              <a:ext cx="1058091" cy="4637314"/>
            </a:xfrm>
            <a:prstGeom prst="roundRect">
              <a:avLst/>
            </a:prstGeom>
            <a:noFill/>
            <a:ln w="381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47" name="グループ化 46"/>
            <p:cNvGrpSpPr/>
            <p:nvPr/>
          </p:nvGrpSpPr>
          <p:grpSpPr>
            <a:xfrm>
              <a:off x="156752" y="2076992"/>
              <a:ext cx="986246" cy="4411613"/>
              <a:chOff x="378823" y="2076992"/>
              <a:chExt cx="986246" cy="4411613"/>
            </a:xfrm>
          </p:grpSpPr>
          <p:grpSp>
            <p:nvGrpSpPr>
              <p:cNvPr id="48" name="グループ化 47"/>
              <p:cNvGrpSpPr/>
              <p:nvPr/>
            </p:nvGrpSpPr>
            <p:grpSpPr>
              <a:xfrm>
                <a:off x="868678" y="2076992"/>
                <a:ext cx="496391" cy="4411612"/>
                <a:chOff x="868678" y="2076992"/>
                <a:chExt cx="496391" cy="4411612"/>
              </a:xfrm>
            </p:grpSpPr>
            <p:sp>
              <p:nvSpPr>
                <p:cNvPr id="50" name="正方形/長方形 49"/>
                <p:cNvSpPr/>
                <p:nvPr/>
              </p:nvSpPr>
              <p:spPr>
                <a:xfrm>
                  <a:off x="868680" y="2076992"/>
                  <a:ext cx="496389" cy="1440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white"/>
                      </a:solidFill>
                      <a:effectLst/>
                      <a:uLnTx/>
                      <a:uFillTx/>
                      <a:latin typeface="HGS創英角ﾎﾟｯﾌﾟ体" panose="040B0A00000000000000" pitchFamily="50" charset="-128"/>
                      <a:ea typeface="HGS創英角ﾎﾟｯﾌﾟ体" panose="040B0A00000000000000" pitchFamily="50" charset="-128"/>
                      <a:cs typeface="+mn-cs"/>
                    </a:rPr>
                    <a:t>知識及び技能</a:t>
                  </a:r>
                </a:p>
              </p:txBody>
            </p:sp>
            <p:sp>
              <p:nvSpPr>
                <p:cNvPr id="51" name="正方形/長方形 50"/>
                <p:cNvSpPr/>
                <p:nvPr/>
              </p:nvSpPr>
              <p:spPr>
                <a:xfrm>
                  <a:off x="868679" y="3559262"/>
                  <a:ext cx="496389" cy="14400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050" b="0" i="0" u="none" strike="noStrike" kern="1200" cap="none" spc="0" normalizeH="0" baseline="0" noProof="0" dirty="0">
                      <a:ln>
                        <a:noFill/>
                      </a:ln>
                      <a:solidFill>
                        <a:prstClr val="white"/>
                      </a:solidFill>
                      <a:effectLst/>
                      <a:uLnTx/>
                      <a:uFillTx/>
                      <a:latin typeface="HGS創英角ﾎﾟｯﾌﾟ体" panose="040B0A00000000000000" pitchFamily="50" charset="-128"/>
                      <a:ea typeface="HGS創英角ﾎﾟｯﾌﾟ体" panose="040B0A00000000000000" pitchFamily="50" charset="-128"/>
                      <a:cs typeface="+mn-cs"/>
                    </a:rPr>
                    <a:t>思考力・判断力・表現力等</a:t>
                  </a:r>
                </a:p>
              </p:txBody>
            </p:sp>
            <p:sp>
              <p:nvSpPr>
                <p:cNvPr id="52" name="正方形/長方形 51"/>
                <p:cNvSpPr/>
                <p:nvPr/>
              </p:nvSpPr>
              <p:spPr>
                <a:xfrm>
                  <a:off x="868678" y="5048604"/>
                  <a:ext cx="496389" cy="1440000"/>
                </a:xfrm>
                <a:prstGeom prst="rect">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050" b="0" i="0" u="none" strike="noStrike" kern="1200" cap="none" spc="0" normalizeH="0" baseline="0" noProof="0" dirty="0">
                      <a:ln>
                        <a:noFill/>
                      </a:ln>
                      <a:solidFill>
                        <a:prstClr val="white"/>
                      </a:solidFill>
                      <a:effectLst/>
                      <a:uLnTx/>
                      <a:uFillTx/>
                      <a:latin typeface="HGS創英角ﾎﾟｯﾌﾟ体" panose="040B0A00000000000000" pitchFamily="50" charset="-128"/>
                      <a:ea typeface="HGS創英角ﾎﾟｯﾌﾟ体" panose="040B0A00000000000000" pitchFamily="50" charset="-128"/>
                      <a:cs typeface="+mn-cs"/>
                    </a:rPr>
                    <a:t>学びに向かう力・人間性等</a:t>
                  </a:r>
                </a:p>
              </p:txBody>
            </p:sp>
          </p:grpSp>
          <p:sp>
            <p:nvSpPr>
              <p:cNvPr id="49" name="正方形/長方形 48"/>
              <p:cNvSpPr/>
              <p:nvPr/>
            </p:nvSpPr>
            <p:spPr>
              <a:xfrm>
                <a:off x="378823" y="2076993"/>
                <a:ext cx="476794" cy="44116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rPr>
                  <a:t>身に付ける資質・能力</a:t>
                </a:r>
              </a:p>
            </p:txBody>
          </p:sp>
        </p:grpSp>
      </p:grpSp>
      <p:sp>
        <p:nvSpPr>
          <p:cNvPr id="58" name="正方形/長方形 57"/>
          <p:cNvSpPr/>
          <p:nvPr/>
        </p:nvSpPr>
        <p:spPr>
          <a:xfrm rot="14055558">
            <a:off x="2681957" y="3908831"/>
            <a:ext cx="1371353" cy="84042"/>
          </a:xfrm>
          <a:prstGeom prst="rect">
            <a:avLst/>
          </a:prstGeom>
          <a:solidFill>
            <a:srgbClr val="0000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37" name="正方形/長方形 36"/>
          <p:cNvSpPr/>
          <p:nvPr/>
        </p:nvSpPr>
        <p:spPr>
          <a:xfrm rot="12052949">
            <a:off x="3566640" y="3319781"/>
            <a:ext cx="2426972" cy="80437"/>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38" name="正方形/長方形 37"/>
          <p:cNvSpPr/>
          <p:nvPr/>
        </p:nvSpPr>
        <p:spPr>
          <a:xfrm rot="10800000">
            <a:off x="6340803" y="3794759"/>
            <a:ext cx="1643902" cy="95948"/>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40" name="角丸四角形 39"/>
          <p:cNvSpPr/>
          <p:nvPr/>
        </p:nvSpPr>
        <p:spPr>
          <a:xfrm>
            <a:off x="7924878" y="2664414"/>
            <a:ext cx="858146" cy="3240360"/>
          </a:xfrm>
          <a:prstGeom prst="roundRect">
            <a:avLst/>
          </a:prstGeom>
          <a:solidFill>
            <a:srgbClr val="FF0000"/>
          </a:solidFill>
          <a:ln w="38100">
            <a:solidFill>
              <a:schemeClr val="bg1"/>
            </a:solidFill>
          </a:ln>
          <a:effectLst>
            <a:outerShdw blurRad="50800" dist="38100" dir="5400000" algn="t"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単元全体を振り返る場面</a:t>
            </a:r>
          </a:p>
        </p:txBody>
      </p:sp>
      <p:sp>
        <p:nvSpPr>
          <p:cNvPr id="60" name="角丸四角形 24">
            <a:extLst>
              <a:ext uri="{FF2B5EF4-FFF2-40B4-BE49-F238E27FC236}">
                <a16:creationId xmlns:a16="http://schemas.microsoft.com/office/drawing/2014/main" id="{4C388650-2CAE-4A92-9FC9-738B59E3ABB0}"/>
              </a:ext>
            </a:extLst>
          </p:cNvPr>
          <p:cNvSpPr/>
          <p:nvPr/>
        </p:nvSpPr>
        <p:spPr>
          <a:xfrm>
            <a:off x="2343707" y="2640411"/>
            <a:ext cx="1324578" cy="817812"/>
          </a:xfrm>
          <a:prstGeom prst="roundRect">
            <a:avLst/>
          </a:prstGeom>
          <a:solidFill>
            <a:srgbClr val="000099"/>
          </a:solidFill>
          <a:ln w="38100">
            <a:solidFill>
              <a:schemeClr val="bg1"/>
            </a:solidFill>
          </a:ln>
          <a:effectLst>
            <a:outerShdw blurRad="50800" dist="38100" dir="5400000" algn="t"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教師が</a:t>
            </a:r>
            <a:endParaRPr kumimoji="0" lang="en-US" altLang="ja-JP"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教える場面</a:t>
            </a:r>
          </a:p>
        </p:txBody>
      </p:sp>
      <p:sp>
        <p:nvSpPr>
          <p:cNvPr id="43" name="角丸四角形 42"/>
          <p:cNvSpPr/>
          <p:nvPr/>
        </p:nvSpPr>
        <p:spPr>
          <a:xfrm>
            <a:off x="3574156" y="2464503"/>
            <a:ext cx="561200" cy="1288093"/>
          </a:xfrm>
          <a:prstGeom prst="roundRect">
            <a:avLst/>
          </a:prstGeom>
          <a:solidFill>
            <a:srgbClr val="FF0000"/>
          </a:solidFill>
          <a:ln w="38100">
            <a:solidFill>
              <a:schemeClr val="bg1"/>
            </a:solidFill>
          </a:ln>
          <a:effectLst>
            <a:outerShdw blurRad="50800" dist="38100" dir="5400000" algn="t"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振り返り</a:t>
            </a:r>
          </a:p>
        </p:txBody>
      </p:sp>
      <p:sp>
        <p:nvSpPr>
          <p:cNvPr id="30" name="角丸四角形 38">
            <a:extLst>
              <a:ext uri="{FF2B5EF4-FFF2-40B4-BE49-F238E27FC236}">
                <a16:creationId xmlns:a16="http://schemas.microsoft.com/office/drawing/2014/main" id="{D4132717-AB41-458E-A493-951E9C566850}"/>
              </a:ext>
            </a:extLst>
          </p:cNvPr>
          <p:cNvSpPr/>
          <p:nvPr/>
        </p:nvSpPr>
        <p:spPr>
          <a:xfrm>
            <a:off x="3712034" y="4119779"/>
            <a:ext cx="3466524" cy="861603"/>
          </a:xfrm>
          <a:prstGeom prst="roundRect">
            <a:avLst/>
          </a:prstGeom>
          <a:solidFill>
            <a:srgbClr val="006600"/>
          </a:solidFill>
          <a:ln w="38100">
            <a:solidFill>
              <a:schemeClr val="bg1"/>
            </a:solidFill>
          </a:ln>
          <a:effectLst>
            <a:outerShdw blurRad="50800" dist="38100" dir="5400000" algn="t"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対話によって自分の考えを</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広げたり深めたりする場面</a:t>
            </a:r>
          </a:p>
        </p:txBody>
      </p:sp>
      <p:sp>
        <p:nvSpPr>
          <p:cNvPr id="36" name="角丸四角形 35"/>
          <p:cNvSpPr/>
          <p:nvPr/>
        </p:nvSpPr>
        <p:spPr>
          <a:xfrm>
            <a:off x="5787655" y="2913672"/>
            <a:ext cx="561200" cy="1288093"/>
          </a:xfrm>
          <a:prstGeom prst="roundRect">
            <a:avLst/>
          </a:prstGeom>
          <a:solidFill>
            <a:srgbClr val="FF0000"/>
          </a:solidFill>
          <a:ln w="38100">
            <a:solidFill>
              <a:schemeClr val="bg1"/>
            </a:solidFill>
          </a:ln>
          <a:effectLst>
            <a:outerShdw blurRad="50800" dist="38100" dir="5400000" algn="t"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振り返り</a:t>
            </a:r>
          </a:p>
        </p:txBody>
      </p:sp>
      <p:pic>
        <p:nvPicPr>
          <p:cNvPr id="32" name="図 31"/>
          <p:cNvPicPr>
            <a:picLocks noChangeAspect="1"/>
          </p:cNvPicPr>
          <p:nvPr/>
        </p:nvPicPr>
        <p:blipFill>
          <a:blip r:embed="rId4"/>
          <a:stretch>
            <a:fillRect/>
          </a:stretch>
        </p:blipFill>
        <p:spPr>
          <a:xfrm>
            <a:off x="7452913" y="732308"/>
            <a:ext cx="1523508" cy="1359208"/>
          </a:xfrm>
          <a:prstGeom prst="rect">
            <a:avLst/>
          </a:prstGeom>
        </p:spPr>
      </p:pic>
      <p:sp>
        <p:nvSpPr>
          <p:cNvPr id="33" name="四角形吹き出し 32"/>
          <p:cNvSpPr/>
          <p:nvPr/>
        </p:nvSpPr>
        <p:spPr>
          <a:xfrm>
            <a:off x="263019" y="182093"/>
            <a:ext cx="6727924" cy="1732432"/>
          </a:xfrm>
          <a:prstGeom prst="wedgeRectCallout">
            <a:avLst>
              <a:gd name="adj1" fmla="val 55192"/>
              <a:gd name="adj2" fmla="val 33116"/>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lang="ja-JP" altLang="en-US" sz="2800" dirty="0" smtClean="0">
                <a:solidFill>
                  <a:prstClr val="black"/>
                </a:solidFill>
                <a:latin typeface="AR P丸ゴシック体M" panose="020F0600000000000000" pitchFamily="50" charset="-128"/>
                <a:ea typeface="AR P丸ゴシック体M" panose="020F0600000000000000" pitchFamily="50" charset="-128"/>
              </a:rPr>
              <a:t>　自ら</a:t>
            </a:r>
            <a:r>
              <a:rPr lang="ja-JP" altLang="en-US" sz="2800" dirty="0">
                <a:solidFill>
                  <a:prstClr val="black"/>
                </a:solidFill>
                <a:latin typeface="AR P丸ゴシック体M" panose="020F0600000000000000" pitchFamily="50" charset="-128"/>
                <a:ea typeface="AR P丸ゴシック体M" panose="020F0600000000000000" pitchFamily="50" charset="-128"/>
              </a:rPr>
              <a:t>の学びや変容を自覚できる場面の設定として、意図的に</a:t>
            </a:r>
            <a:r>
              <a:rPr lang="ja-JP" altLang="en-US" sz="2800" b="1" dirty="0">
                <a:solidFill>
                  <a:srgbClr val="FF0000"/>
                </a:solidFill>
                <a:latin typeface="AR P丸ゴシック体M" panose="020F0600000000000000" pitchFamily="50" charset="-128"/>
                <a:ea typeface="AR P丸ゴシック体M" panose="020F0600000000000000" pitchFamily="50" charset="-128"/>
              </a:rPr>
              <a:t>振り返る場面</a:t>
            </a:r>
            <a:r>
              <a:rPr lang="ja-JP" altLang="en-US" sz="2800" dirty="0">
                <a:solidFill>
                  <a:prstClr val="black"/>
                </a:solidFill>
                <a:latin typeface="AR P丸ゴシック体M" panose="020F0600000000000000" pitchFamily="50" charset="-128"/>
                <a:ea typeface="AR P丸ゴシック体M" panose="020F0600000000000000" pitchFamily="50" charset="-128"/>
              </a:rPr>
              <a:t>を活用</a:t>
            </a:r>
            <a:r>
              <a:rPr lang="ja-JP" altLang="en-US" sz="2800" dirty="0" smtClean="0">
                <a:solidFill>
                  <a:prstClr val="black"/>
                </a:solidFill>
                <a:latin typeface="AR P丸ゴシック体M" panose="020F0600000000000000" pitchFamily="50" charset="-128"/>
                <a:ea typeface="AR P丸ゴシック体M" panose="020F0600000000000000" pitchFamily="50" charset="-128"/>
              </a:rPr>
              <a:t>しましょう。</a:t>
            </a:r>
            <a:endParaRPr lang="ja-JP" altLang="en-US" sz="2800" dirty="0">
              <a:solidFill>
                <a:prstClr val="black"/>
              </a:solidFill>
              <a:latin typeface="AR P丸ゴシック体M" panose="020F0600000000000000" pitchFamily="50" charset="-128"/>
              <a:ea typeface="AR P丸ゴシック体M" panose="020F0600000000000000" pitchFamily="50" charset="-128"/>
            </a:endParaRPr>
          </a:p>
        </p:txBody>
      </p:sp>
    </p:spTree>
    <p:custDataLst>
      <p:tags r:id="rId1"/>
    </p:custDataLst>
    <p:extLst>
      <p:ext uri="{BB962C8B-B14F-4D97-AF65-F5344CB8AC3E}">
        <p14:creationId xmlns:p14="http://schemas.microsoft.com/office/powerpoint/2010/main" val="171677843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58430">
        <p15:prstTrans prst="pageCurlDouble"/>
      </p:transition>
    </mc:Choice>
    <mc:Fallback xmlns="">
      <p:transition spd="slow" advTm="5843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fade">
                                      <p:cBhvr>
                                        <p:cTn id="7" dur="500"/>
                                        <p:tgtEl>
                                          <p:spTgt spid="3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3"/>
                                        </p:tgtEl>
                                        <p:attrNameLst>
                                          <p:attrName>style.visibility</p:attrName>
                                        </p:attrNameLst>
                                      </p:cBhvr>
                                      <p:to>
                                        <p:strVal val="visible"/>
                                      </p:to>
                                    </p:set>
                                    <p:animEffect transition="in" filter="fade">
                                      <p:cBhvr>
                                        <p:cTn id="12" dur="1000"/>
                                        <p:tgtEl>
                                          <p:spTgt spid="43"/>
                                        </p:tgtEl>
                                      </p:cBhvr>
                                    </p:animEffect>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36"/>
                                        </p:tgtEl>
                                        <p:attrNameLst>
                                          <p:attrName>style.visibility</p:attrName>
                                        </p:attrNameLst>
                                      </p:cBhvr>
                                      <p:to>
                                        <p:strVal val="visible"/>
                                      </p:to>
                                    </p:set>
                                    <p:animEffect transition="in" filter="fade">
                                      <p:cBhvr>
                                        <p:cTn id="16" dur="1000"/>
                                        <p:tgtEl>
                                          <p:spTgt spid="36"/>
                                        </p:tgtEl>
                                      </p:cBhvr>
                                    </p:animEffect>
                                  </p:childTnLst>
                                </p:cTn>
                              </p:par>
                            </p:childTnLst>
                          </p:cTn>
                        </p:par>
                        <p:par>
                          <p:cTn id="17" fill="hold">
                            <p:stCondLst>
                              <p:cond delay="2000"/>
                            </p:stCondLst>
                            <p:childTnLst>
                              <p:par>
                                <p:cTn id="18" presetID="10" presetClass="entr" presetSubtype="0" fill="hold" grpId="0" nodeType="afterEffect">
                                  <p:stCondLst>
                                    <p:cond delay="0"/>
                                  </p:stCondLst>
                                  <p:childTnLst>
                                    <p:set>
                                      <p:cBhvr>
                                        <p:cTn id="19" dur="1" fill="hold">
                                          <p:stCondLst>
                                            <p:cond delay="0"/>
                                          </p:stCondLst>
                                        </p:cTn>
                                        <p:tgtEl>
                                          <p:spTgt spid="37"/>
                                        </p:tgtEl>
                                        <p:attrNameLst>
                                          <p:attrName>style.visibility</p:attrName>
                                        </p:attrNameLst>
                                      </p:cBhvr>
                                      <p:to>
                                        <p:strVal val="visible"/>
                                      </p:to>
                                    </p:set>
                                    <p:animEffect transition="in" filter="fade">
                                      <p:cBhvr>
                                        <p:cTn id="20" dur="1000"/>
                                        <p:tgtEl>
                                          <p:spTgt spid="37"/>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8"/>
                                        </p:tgtEl>
                                        <p:attrNameLst>
                                          <p:attrName>style.visibility</p:attrName>
                                        </p:attrNameLst>
                                      </p:cBhvr>
                                      <p:to>
                                        <p:strVal val="visible"/>
                                      </p:to>
                                    </p:set>
                                    <p:animEffect transition="in" filter="fade">
                                      <p:cBhvr>
                                        <p:cTn id="23" dur="10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P spid="38" grpId="0" animBg="1"/>
      <p:bldP spid="43" grpId="0" animBg="1"/>
      <p:bldP spid="36" grpId="0" animBg="1"/>
      <p:bldP spid="3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グループ化 14"/>
          <p:cNvGrpSpPr/>
          <p:nvPr/>
        </p:nvGrpSpPr>
        <p:grpSpPr>
          <a:xfrm>
            <a:off x="1038497" y="2422994"/>
            <a:ext cx="7961146" cy="4038057"/>
            <a:chOff x="1528353" y="2076992"/>
            <a:chExt cx="9792000" cy="4398378"/>
          </a:xfrm>
        </p:grpSpPr>
        <p:sp>
          <p:nvSpPr>
            <p:cNvPr id="9" name="正方形/長方形 8"/>
            <p:cNvSpPr/>
            <p:nvPr/>
          </p:nvSpPr>
          <p:spPr>
            <a:xfrm>
              <a:off x="1528353" y="2076992"/>
              <a:ext cx="9792000" cy="14400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0" name="正方形/長方形 9"/>
            <p:cNvSpPr/>
            <p:nvPr/>
          </p:nvSpPr>
          <p:spPr>
            <a:xfrm>
              <a:off x="1528353" y="3556181"/>
              <a:ext cx="9792000" cy="1440000"/>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1" name="正方形/長方形 10"/>
            <p:cNvSpPr/>
            <p:nvPr/>
          </p:nvSpPr>
          <p:spPr>
            <a:xfrm>
              <a:off x="1528353" y="5035370"/>
              <a:ext cx="9792000" cy="1440000"/>
            </a:xfrm>
            <a:prstGeom prst="rect">
              <a:avLst/>
            </a:prstGeom>
            <a:solidFill>
              <a:srgbClr val="FFFF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graphicFrame>
        <p:nvGraphicFramePr>
          <p:cNvPr id="24" name="表 23"/>
          <p:cNvGraphicFramePr>
            <a:graphicFrameLocks noGrp="1"/>
          </p:cNvGraphicFramePr>
          <p:nvPr/>
        </p:nvGraphicFramePr>
        <p:xfrm>
          <a:off x="1038497" y="2140118"/>
          <a:ext cx="7961148" cy="251460"/>
        </p:xfrm>
        <a:graphic>
          <a:graphicData uri="http://schemas.openxmlformats.org/drawingml/2006/table">
            <a:tbl>
              <a:tblPr firstRow="1" bandRow="1">
                <a:tableStyleId>{5C22544A-7EE6-4342-B048-85BDC9FD1C3A}</a:tableStyleId>
              </a:tblPr>
              <a:tblGrid>
                <a:gridCol w="1326858">
                  <a:extLst>
                    <a:ext uri="{9D8B030D-6E8A-4147-A177-3AD203B41FA5}">
                      <a16:colId xmlns:a16="http://schemas.microsoft.com/office/drawing/2014/main" val="2551585661"/>
                    </a:ext>
                  </a:extLst>
                </a:gridCol>
                <a:gridCol w="1326858">
                  <a:extLst>
                    <a:ext uri="{9D8B030D-6E8A-4147-A177-3AD203B41FA5}">
                      <a16:colId xmlns:a16="http://schemas.microsoft.com/office/drawing/2014/main" val="3233708254"/>
                    </a:ext>
                  </a:extLst>
                </a:gridCol>
                <a:gridCol w="1326858">
                  <a:extLst>
                    <a:ext uri="{9D8B030D-6E8A-4147-A177-3AD203B41FA5}">
                      <a16:colId xmlns:a16="http://schemas.microsoft.com/office/drawing/2014/main" val="2527043189"/>
                    </a:ext>
                  </a:extLst>
                </a:gridCol>
                <a:gridCol w="1326858">
                  <a:extLst>
                    <a:ext uri="{9D8B030D-6E8A-4147-A177-3AD203B41FA5}">
                      <a16:colId xmlns:a16="http://schemas.microsoft.com/office/drawing/2014/main" val="1632653165"/>
                    </a:ext>
                  </a:extLst>
                </a:gridCol>
                <a:gridCol w="1326858">
                  <a:extLst>
                    <a:ext uri="{9D8B030D-6E8A-4147-A177-3AD203B41FA5}">
                      <a16:colId xmlns:a16="http://schemas.microsoft.com/office/drawing/2014/main" val="3168661459"/>
                    </a:ext>
                  </a:extLst>
                </a:gridCol>
                <a:gridCol w="1326858">
                  <a:extLst>
                    <a:ext uri="{9D8B030D-6E8A-4147-A177-3AD203B41FA5}">
                      <a16:colId xmlns:a16="http://schemas.microsoft.com/office/drawing/2014/main" val="496731606"/>
                    </a:ext>
                  </a:extLst>
                </a:gridCol>
              </a:tblGrid>
              <a:tr h="243000">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第１時</a:t>
                      </a:r>
                    </a:p>
                  </a:txBody>
                  <a:tcPr marL="68580" marR="68580" marT="34290" marB="34290" anchor="ctr">
                    <a:lnR w="57150" cap="flat" cmpd="sng" algn="ctr">
                      <a:solidFill>
                        <a:schemeClr val="bg1"/>
                      </a:solidFill>
                      <a:prstDash val="solid"/>
                      <a:round/>
                      <a:headEnd type="none" w="med" len="med"/>
                      <a:tailEnd type="none" w="med" len="med"/>
                    </a:lnR>
                    <a:solidFill>
                      <a:schemeClr val="accent5">
                        <a:lumMod val="50000"/>
                      </a:schemeClr>
                    </a:solidFill>
                  </a:tcPr>
                </a:tc>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第２時</a:t>
                      </a:r>
                      <a:endParaRPr kumimoji="1" lang="ja-JP" altLang="en-US" sz="1200" dirty="0"/>
                    </a:p>
                  </a:txBody>
                  <a:tcPr marL="68580" marR="68580" marT="34290" marB="3429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solidFill>
                      <a:schemeClr val="accent5">
                        <a:lumMod val="50000"/>
                      </a:schemeClr>
                    </a:solidFill>
                  </a:tcPr>
                </a:tc>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第３時</a:t>
                      </a:r>
                      <a:endParaRPr kumimoji="1" lang="ja-JP" altLang="en-US" sz="1200" dirty="0"/>
                    </a:p>
                  </a:txBody>
                  <a:tcPr marL="68580" marR="68580" marT="34290" marB="3429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solidFill>
                      <a:schemeClr val="accent5">
                        <a:lumMod val="50000"/>
                      </a:schemeClr>
                    </a:solidFill>
                  </a:tcPr>
                </a:tc>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第４時</a:t>
                      </a:r>
                      <a:endParaRPr kumimoji="1" lang="ja-JP" altLang="en-US" sz="1200" dirty="0"/>
                    </a:p>
                  </a:txBody>
                  <a:tcPr marL="68580" marR="68580" marT="34290" marB="3429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solidFill>
                      <a:schemeClr val="accent5">
                        <a:lumMod val="50000"/>
                      </a:schemeClr>
                    </a:solidFill>
                  </a:tcPr>
                </a:tc>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第５時</a:t>
                      </a:r>
                      <a:endParaRPr kumimoji="1" lang="ja-JP" altLang="en-US" sz="1200" dirty="0"/>
                    </a:p>
                  </a:txBody>
                  <a:tcPr marL="68580" marR="68580" marT="34290" marB="3429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solidFill>
                      <a:schemeClr val="accent5">
                        <a:lumMod val="50000"/>
                      </a:schemeClr>
                    </a:solidFill>
                  </a:tcPr>
                </a:tc>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第６時</a:t>
                      </a:r>
                      <a:endParaRPr kumimoji="1" lang="ja-JP" altLang="en-US" sz="1200" dirty="0"/>
                    </a:p>
                  </a:txBody>
                  <a:tcPr marL="68580" marR="68580" marT="34290" marB="34290" anchor="ctr">
                    <a:lnL w="57150" cap="flat" cmpd="sng" algn="ctr">
                      <a:solidFill>
                        <a:schemeClr val="bg1"/>
                      </a:solidFill>
                      <a:prstDash val="solid"/>
                      <a:round/>
                      <a:headEnd type="none" w="med" len="med"/>
                      <a:tailEnd type="none" w="med" len="med"/>
                    </a:lnL>
                    <a:solidFill>
                      <a:schemeClr val="accent5">
                        <a:lumMod val="50000"/>
                      </a:schemeClr>
                    </a:solidFill>
                  </a:tcPr>
                </a:tc>
                <a:extLst>
                  <a:ext uri="{0D108BD9-81ED-4DB2-BD59-A6C34878D82A}">
                    <a16:rowId xmlns:a16="http://schemas.microsoft.com/office/drawing/2014/main" val="4266682732"/>
                  </a:ext>
                </a:extLst>
              </a:tr>
            </a:tbl>
          </a:graphicData>
        </a:graphic>
      </p:graphicFrame>
      <p:sp>
        <p:nvSpPr>
          <p:cNvPr id="29" name="正方形/長方形 28"/>
          <p:cNvSpPr/>
          <p:nvPr/>
        </p:nvSpPr>
        <p:spPr>
          <a:xfrm rot="18149637">
            <a:off x="1205709" y="4365156"/>
            <a:ext cx="2200310" cy="81862"/>
          </a:xfrm>
          <a:prstGeom prst="rect">
            <a:avLst/>
          </a:prstGeom>
          <a:solidFill>
            <a:srgbClr val="0000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2" name="角丸四角形 21"/>
          <p:cNvSpPr/>
          <p:nvPr/>
        </p:nvSpPr>
        <p:spPr>
          <a:xfrm>
            <a:off x="1136022" y="5280667"/>
            <a:ext cx="1368197" cy="988390"/>
          </a:xfrm>
          <a:prstGeom prst="roundRect">
            <a:avLst/>
          </a:prstGeom>
          <a:solidFill>
            <a:srgbClr val="000099"/>
          </a:solidFill>
          <a:ln w="38100">
            <a:solidFill>
              <a:schemeClr val="bg1"/>
            </a:solidFill>
          </a:ln>
          <a:effectLst>
            <a:outerShdw blurRad="50800" dist="38100" dir="5400000" algn="t"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児童生徒が</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見通す場面</a:t>
            </a:r>
          </a:p>
        </p:txBody>
      </p:sp>
      <p:sp>
        <p:nvSpPr>
          <p:cNvPr id="31" name="正方形/長方形 30"/>
          <p:cNvSpPr/>
          <p:nvPr/>
        </p:nvSpPr>
        <p:spPr>
          <a:xfrm rot="19458841">
            <a:off x="6946417" y="4033167"/>
            <a:ext cx="1262790" cy="72893"/>
          </a:xfrm>
          <a:prstGeom prst="rect">
            <a:avLst/>
          </a:prstGeom>
          <a:solidFill>
            <a:srgbClr val="0000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45" name="グループ化 44"/>
          <p:cNvGrpSpPr/>
          <p:nvPr/>
        </p:nvGrpSpPr>
        <p:grpSpPr>
          <a:xfrm>
            <a:off x="156753" y="2326822"/>
            <a:ext cx="822962" cy="4126228"/>
            <a:chOff x="156752" y="1959429"/>
            <a:chExt cx="1097282" cy="4637314"/>
          </a:xfrm>
        </p:grpSpPr>
        <p:sp>
          <p:nvSpPr>
            <p:cNvPr id="46" name="角丸四角形 45"/>
            <p:cNvSpPr/>
            <p:nvPr/>
          </p:nvSpPr>
          <p:spPr>
            <a:xfrm>
              <a:off x="195943" y="1959429"/>
              <a:ext cx="1058091" cy="4637314"/>
            </a:xfrm>
            <a:prstGeom prst="roundRect">
              <a:avLst/>
            </a:prstGeom>
            <a:noFill/>
            <a:ln w="381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47" name="グループ化 46"/>
            <p:cNvGrpSpPr/>
            <p:nvPr/>
          </p:nvGrpSpPr>
          <p:grpSpPr>
            <a:xfrm>
              <a:off x="156752" y="2076992"/>
              <a:ext cx="986246" cy="4411613"/>
              <a:chOff x="378823" y="2076992"/>
              <a:chExt cx="986246" cy="4411613"/>
            </a:xfrm>
          </p:grpSpPr>
          <p:grpSp>
            <p:nvGrpSpPr>
              <p:cNvPr id="48" name="グループ化 47"/>
              <p:cNvGrpSpPr/>
              <p:nvPr/>
            </p:nvGrpSpPr>
            <p:grpSpPr>
              <a:xfrm>
                <a:off x="868678" y="2076992"/>
                <a:ext cx="496391" cy="4411612"/>
                <a:chOff x="868678" y="2076992"/>
                <a:chExt cx="496391" cy="4411612"/>
              </a:xfrm>
            </p:grpSpPr>
            <p:sp>
              <p:nvSpPr>
                <p:cNvPr id="50" name="正方形/長方形 49"/>
                <p:cNvSpPr/>
                <p:nvPr/>
              </p:nvSpPr>
              <p:spPr>
                <a:xfrm>
                  <a:off x="868680" y="2076992"/>
                  <a:ext cx="496389" cy="1440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white"/>
                      </a:solidFill>
                      <a:effectLst/>
                      <a:uLnTx/>
                      <a:uFillTx/>
                      <a:latin typeface="HGS創英角ﾎﾟｯﾌﾟ体" panose="040B0A00000000000000" pitchFamily="50" charset="-128"/>
                      <a:ea typeface="HGS創英角ﾎﾟｯﾌﾟ体" panose="040B0A00000000000000" pitchFamily="50" charset="-128"/>
                      <a:cs typeface="+mn-cs"/>
                    </a:rPr>
                    <a:t>知識及び技能</a:t>
                  </a:r>
                </a:p>
              </p:txBody>
            </p:sp>
            <p:sp>
              <p:nvSpPr>
                <p:cNvPr id="51" name="正方形/長方形 50"/>
                <p:cNvSpPr/>
                <p:nvPr/>
              </p:nvSpPr>
              <p:spPr>
                <a:xfrm>
                  <a:off x="868679" y="3559262"/>
                  <a:ext cx="496389" cy="14400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050" b="0" i="0" u="none" strike="noStrike" kern="1200" cap="none" spc="0" normalizeH="0" baseline="0" noProof="0" dirty="0">
                      <a:ln>
                        <a:noFill/>
                      </a:ln>
                      <a:solidFill>
                        <a:prstClr val="white"/>
                      </a:solidFill>
                      <a:effectLst/>
                      <a:uLnTx/>
                      <a:uFillTx/>
                      <a:latin typeface="HGS創英角ﾎﾟｯﾌﾟ体" panose="040B0A00000000000000" pitchFamily="50" charset="-128"/>
                      <a:ea typeface="HGS創英角ﾎﾟｯﾌﾟ体" panose="040B0A00000000000000" pitchFamily="50" charset="-128"/>
                      <a:cs typeface="+mn-cs"/>
                    </a:rPr>
                    <a:t>思考力・判断力・表現力等</a:t>
                  </a:r>
                </a:p>
              </p:txBody>
            </p:sp>
            <p:sp>
              <p:nvSpPr>
                <p:cNvPr id="52" name="正方形/長方形 51"/>
                <p:cNvSpPr/>
                <p:nvPr/>
              </p:nvSpPr>
              <p:spPr>
                <a:xfrm>
                  <a:off x="868678" y="5048604"/>
                  <a:ext cx="496389" cy="1440000"/>
                </a:xfrm>
                <a:prstGeom prst="rect">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050" b="0" i="0" u="none" strike="noStrike" kern="1200" cap="none" spc="0" normalizeH="0" baseline="0" noProof="0" dirty="0">
                      <a:ln>
                        <a:noFill/>
                      </a:ln>
                      <a:solidFill>
                        <a:prstClr val="white"/>
                      </a:solidFill>
                      <a:effectLst/>
                      <a:uLnTx/>
                      <a:uFillTx/>
                      <a:latin typeface="HGS創英角ﾎﾟｯﾌﾟ体" panose="040B0A00000000000000" pitchFamily="50" charset="-128"/>
                      <a:ea typeface="HGS創英角ﾎﾟｯﾌﾟ体" panose="040B0A00000000000000" pitchFamily="50" charset="-128"/>
                      <a:cs typeface="+mn-cs"/>
                    </a:rPr>
                    <a:t>学びに向かう力・人間性等</a:t>
                  </a:r>
                </a:p>
              </p:txBody>
            </p:sp>
          </p:grpSp>
          <p:sp>
            <p:nvSpPr>
              <p:cNvPr id="49" name="正方形/長方形 48"/>
              <p:cNvSpPr/>
              <p:nvPr/>
            </p:nvSpPr>
            <p:spPr>
              <a:xfrm>
                <a:off x="378823" y="2076993"/>
                <a:ext cx="476794" cy="44116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rPr>
                  <a:t>身に付ける資質・能力</a:t>
                </a:r>
              </a:p>
            </p:txBody>
          </p:sp>
        </p:grpSp>
      </p:grpSp>
      <p:sp>
        <p:nvSpPr>
          <p:cNvPr id="58" name="正方形/長方形 57"/>
          <p:cNvSpPr/>
          <p:nvPr/>
        </p:nvSpPr>
        <p:spPr>
          <a:xfrm rot="14055558">
            <a:off x="2681957" y="3908831"/>
            <a:ext cx="1371353" cy="84042"/>
          </a:xfrm>
          <a:prstGeom prst="rect">
            <a:avLst/>
          </a:prstGeom>
          <a:solidFill>
            <a:srgbClr val="0000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37" name="正方形/長方形 36"/>
          <p:cNvSpPr/>
          <p:nvPr/>
        </p:nvSpPr>
        <p:spPr>
          <a:xfrm rot="12052949">
            <a:off x="3566640" y="3319781"/>
            <a:ext cx="2426972" cy="80437"/>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38" name="正方形/長方形 37"/>
          <p:cNvSpPr/>
          <p:nvPr/>
        </p:nvSpPr>
        <p:spPr>
          <a:xfrm rot="10800000">
            <a:off x="6340803" y="3794759"/>
            <a:ext cx="1643902" cy="95948"/>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40" name="角丸四角形 39"/>
          <p:cNvSpPr/>
          <p:nvPr/>
        </p:nvSpPr>
        <p:spPr>
          <a:xfrm>
            <a:off x="7924878" y="2664414"/>
            <a:ext cx="858146" cy="3240360"/>
          </a:xfrm>
          <a:prstGeom prst="roundRect">
            <a:avLst/>
          </a:prstGeom>
          <a:solidFill>
            <a:srgbClr val="FF0000"/>
          </a:solidFill>
          <a:ln w="38100">
            <a:solidFill>
              <a:schemeClr val="bg1"/>
            </a:solidFill>
          </a:ln>
          <a:effectLst>
            <a:outerShdw blurRad="50800" dist="38100" dir="5400000" algn="t"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単元全体を振り返る場面</a:t>
            </a:r>
          </a:p>
        </p:txBody>
      </p:sp>
      <p:sp>
        <p:nvSpPr>
          <p:cNvPr id="60" name="角丸四角形 24">
            <a:extLst>
              <a:ext uri="{FF2B5EF4-FFF2-40B4-BE49-F238E27FC236}">
                <a16:creationId xmlns:a16="http://schemas.microsoft.com/office/drawing/2014/main" id="{4C388650-2CAE-4A92-9FC9-738B59E3ABB0}"/>
              </a:ext>
            </a:extLst>
          </p:cNvPr>
          <p:cNvSpPr/>
          <p:nvPr/>
        </p:nvSpPr>
        <p:spPr>
          <a:xfrm>
            <a:off x="2343707" y="2640411"/>
            <a:ext cx="1324578" cy="817812"/>
          </a:xfrm>
          <a:prstGeom prst="roundRect">
            <a:avLst/>
          </a:prstGeom>
          <a:solidFill>
            <a:srgbClr val="000099"/>
          </a:solidFill>
          <a:ln w="38100">
            <a:solidFill>
              <a:schemeClr val="bg1"/>
            </a:solidFill>
          </a:ln>
          <a:effectLst>
            <a:outerShdw blurRad="50800" dist="38100" dir="5400000" algn="t"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教師が</a:t>
            </a:r>
            <a:endParaRPr kumimoji="0" lang="en-US" altLang="ja-JP"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教える場面</a:t>
            </a:r>
          </a:p>
        </p:txBody>
      </p:sp>
      <p:sp>
        <p:nvSpPr>
          <p:cNvPr id="43" name="角丸四角形 42"/>
          <p:cNvSpPr/>
          <p:nvPr/>
        </p:nvSpPr>
        <p:spPr>
          <a:xfrm>
            <a:off x="3574156" y="2464503"/>
            <a:ext cx="561200" cy="1288093"/>
          </a:xfrm>
          <a:prstGeom prst="roundRect">
            <a:avLst/>
          </a:prstGeom>
          <a:solidFill>
            <a:srgbClr val="FF0000"/>
          </a:solidFill>
          <a:ln w="38100">
            <a:solidFill>
              <a:schemeClr val="bg1"/>
            </a:solidFill>
          </a:ln>
          <a:effectLst>
            <a:outerShdw blurRad="50800" dist="38100" dir="5400000" algn="t"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振り返り</a:t>
            </a:r>
          </a:p>
        </p:txBody>
      </p:sp>
      <p:sp>
        <p:nvSpPr>
          <p:cNvPr id="34" name="角丸四角形 38">
            <a:extLst>
              <a:ext uri="{FF2B5EF4-FFF2-40B4-BE49-F238E27FC236}">
                <a16:creationId xmlns:a16="http://schemas.microsoft.com/office/drawing/2014/main" id="{12CF4EE9-0EED-4B3E-BF10-1FBA49B45191}"/>
              </a:ext>
            </a:extLst>
          </p:cNvPr>
          <p:cNvSpPr/>
          <p:nvPr/>
        </p:nvSpPr>
        <p:spPr>
          <a:xfrm>
            <a:off x="3712034" y="4119779"/>
            <a:ext cx="3466524" cy="861603"/>
          </a:xfrm>
          <a:prstGeom prst="roundRect">
            <a:avLst/>
          </a:prstGeom>
          <a:solidFill>
            <a:srgbClr val="006600"/>
          </a:solidFill>
          <a:ln w="38100">
            <a:solidFill>
              <a:schemeClr val="bg1"/>
            </a:solidFill>
          </a:ln>
          <a:effectLst>
            <a:outerShdw blurRad="50800" dist="38100" dir="5400000" algn="t"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対話によって自分の考えを</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広げたり深めたりする場面</a:t>
            </a:r>
          </a:p>
        </p:txBody>
      </p:sp>
      <p:sp>
        <p:nvSpPr>
          <p:cNvPr id="36" name="角丸四角形 35"/>
          <p:cNvSpPr/>
          <p:nvPr/>
        </p:nvSpPr>
        <p:spPr>
          <a:xfrm>
            <a:off x="5788204" y="2912025"/>
            <a:ext cx="561200" cy="1288093"/>
          </a:xfrm>
          <a:prstGeom prst="roundRect">
            <a:avLst/>
          </a:prstGeom>
          <a:solidFill>
            <a:srgbClr val="FF0000"/>
          </a:solidFill>
          <a:ln w="38100">
            <a:solidFill>
              <a:schemeClr val="bg1"/>
            </a:solidFill>
          </a:ln>
          <a:effectLst>
            <a:outerShdw blurRad="50800" dist="38100" dir="5400000" algn="t"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振り返り</a:t>
            </a:r>
          </a:p>
        </p:txBody>
      </p:sp>
      <p:sp>
        <p:nvSpPr>
          <p:cNvPr id="30" name="円形吹き出し 39">
            <a:extLst>
              <a:ext uri="{FF2B5EF4-FFF2-40B4-BE49-F238E27FC236}">
                <a16:creationId xmlns:a16="http://schemas.microsoft.com/office/drawing/2014/main" id="{BDD7EE3D-D15E-4DE1-B9E5-4D2E22521F6D}"/>
              </a:ext>
            </a:extLst>
          </p:cNvPr>
          <p:cNvSpPr/>
          <p:nvPr/>
        </p:nvSpPr>
        <p:spPr>
          <a:xfrm>
            <a:off x="2261895" y="4394784"/>
            <a:ext cx="1395126" cy="659513"/>
          </a:xfrm>
          <a:prstGeom prst="wedgeEllipseCallout">
            <a:avLst>
              <a:gd name="adj1" fmla="val 63160"/>
              <a:gd name="adj2" fmla="val -16029"/>
            </a:avLst>
          </a:prstGeom>
          <a:solidFill>
            <a:schemeClr val="bg1"/>
          </a:solidFill>
          <a:ln w="28575">
            <a:solidFill>
              <a:srgbClr val="003300"/>
            </a:solidFill>
          </a:ln>
          <a:effectLst>
            <a:glow rad="635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rPr>
              <a:t>ペア</a:t>
            </a:r>
            <a:endParaRPr kumimoji="0" lang="en-US" altLang="ja-JP"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rPr>
              <a:t>学習</a:t>
            </a:r>
          </a:p>
        </p:txBody>
      </p:sp>
      <p:sp>
        <p:nvSpPr>
          <p:cNvPr id="32" name="円形吹き出し 40">
            <a:extLst>
              <a:ext uri="{FF2B5EF4-FFF2-40B4-BE49-F238E27FC236}">
                <a16:creationId xmlns:a16="http://schemas.microsoft.com/office/drawing/2014/main" id="{563E3A6B-618C-417B-A910-51B46813ADF6}"/>
              </a:ext>
            </a:extLst>
          </p:cNvPr>
          <p:cNvSpPr/>
          <p:nvPr/>
        </p:nvSpPr>
        <p:spPr>
          <a:xfrm>
            <a:off x="3973859" y="5050872"/>
            <a:ext cx="1612534" cy="663149"/>
          </a:xfrm>
          <a:prstGeom prst="wedgeEllipseCallout">
            <a:avLst>
              <a:gd name="adj1" fmla="val 12943"/>
              <a:gd name="adj2" fmla="val -68009"/>
            </a:avLst>
          </a:prstGeom>
          <a:solidFill>
            <a:schemeClr val="bg1"/>
          </a:solidFill>
          <a:ln w="28575">
            <a:solidFill>
              <a:srgbClr val="003300"/>
            </a:solidFill>
          </a:ln>
          <a:effectLst>
            <a:glow rad="635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rPr>
              <a:t>グループ</a:t>
            </a:r>
            <a:endParaRPr kumimoji="0" lang="en-US" altLang="ja-JP"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rPr>
              <a:t>学習</a:t>
            </a:r>
          </a:p>
        </p:txBody>
      </p:sp>
      <p:sp>
        <p:nvSpPr>
          <p:cNvPr id="33" name="円形吹き出し 41">
            <a:extLst>
              <a:ext uri="{FF2B5EF4-FFF2-40B4-BE49-F238E27FC236}">
                <a16:creationId xmlns:a16="http://schemas.microsoft.com/office/drawing/2014/main" id="{732C617F-290A-4A1E-804D-7D4D463B421B}"/>
              </a:ext>
            </a:extLst>
          </p:cNvPr>
          <p:cNvSpPr/>
          <p:nvPr/>
        </p:nvSpPr>
        <p:spPr>
          <a:xfrm>
            <a:off x="6151081" y="5059226"/>
            <a:ext cx="1400637" cy="574965"/>
          </a:xfrm>
          <a:prstGeom prst="wedgeEllipseCallout">
            <a:avLst>
              <a:gd name="adj1" fmla="val -22917"/>
              <a:gd name="adj2" fmla="val -73713"/>
            </a:avLst>
          </a:prstGeom>
          <a:solidFill>
            <a:schemeClr val="bg1"/>
          </a:solidFill>
          <a:ln w="28575">
            <a:solidFill>
              <a:srgbClr val="003300"/>
            </a:solidFill>
          </a:ln>
          <a:effectLst>
            <a:glow rad="635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rPr>
              <a:t>学級</a:t>
            </a:r>
            <a:endParaRPr kumimoji="0" lang="en-US" altLang="ja-JP"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rPr>
              <a:t>全体</a:t>
            </a:r>
          </a:p>
        </p:txBody>
      </p:sp>
      <p:pic>
        <p:nvPicPr>
          <p:cNvPr id="35" name="図 34"/>
          <p:cNvPicPr>
            <a:picLocks noChangeAspect="1"/>
          </p:cNvPicPr>
          <p:nvPr/>
        </p:nvPicPr>
        <p:blipFill>
          <a:blip r:embed="rId4"/>
          <a:stretch>
            <a:fillRect/>
          </a:stretch>
        </p:blipFill>
        <p:spPr>
          <a:xfrm>
            <a:off x="7452913" y="732308"/>
            <a:ext cx="1523508" cy="1359208"/>
          </a:xfrm>
          <a:prstGeom prst="rect">
            <a:avLst/>
          </a:prstGeom>
        </p:spPr>
      </p:pic>
      <p:sp>
        <p:nvSpPr>
          <p:cNvPr id="42" name="四角形吹き出し 41"/>
          <p:cNvSpPr/>
          <p:nvPr/>
        </p:nvSpPr>
        <p:spPr>
          <a:xfrm>
            <a:off x="263019" y="182093"/>
            <a:ext cx="6727924" cy="1732432"/>
          </a:xfrm>
          <a:prstGeom prst="wedgeRectCallout">
            <a:avLst>
              <a:gd name="adj1" fmla="val 55192"/>
              <a:gd name="adj2" fmla="val 33116"/>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lang="ja-JP" altLang="en-US" sz="2800" dirty="0" smtClean="0">
                <a:solidFill>
                  <a:schemeClr val="tx1"/>
                </a:solidFill>
                <a:latin typeface="AR P丸ゴシック体M" panose="020F0600000000000000" pitchFamily="50" charset="-128"/>
                <a:ea typeface="AR P丸ゴシック体M" panose="020F0600000000000000" pitchFamily="50" charset="-128"/>
              </a:rPr>
              <a:t>　単元</a:t>
            </a:r>
            <a:r>
              <a:rPr lang="ja-JP" altLang="en-US" sz="2800" dirty="0">
                <a:solidFill>
                  <a:schemeClr val="tx1"/>
                </a:solidFill>
                <a:latin typeface="AR P丸ゴシック体M" panose="020F0600000000000000" pitchFamily="50" charset="-128"/>
                <a:ea typeface="AR P丸ゴシック体M" panose="020F0600000000000000" pitchFamily="50" charset="-128"/>
              </a:rPr>
              <a:t>や題材のまとまりを</a:t>
            </a:r>
            <a:r>
              <a:rPr lang="ja-JP" altLang="en-US" sz="2800" dirty="0" smtClean="0">
                <a:solidFill>
                  <a:schemeClr val="tx1"/>
                </a:solidFill>
                <a:latin typeface="AR P丸ゴシック体M" panose="020F0600000000000000" pitchFamily="50" charset="-128"/>
                <a:ea typeface="AR P丸ゴシック体M" panose="020F0600000000000000" pitchFamily="50" charset="-128"/>
              </a:rPr>
              <a:t>見通した，</a:t>
            </a:r>
            <a:r>
              <a:rPr lang="ja-JP" altLang="en-US" sz="2800" b="1" dirty="0" smtClean="0">
                <a:solidFill>
                  <a:srgbClr val="FF0000"/>
                </a:solidFill>
                <a:latin typeface="AR P丸ゴシック体M" panose="020F0600000000000000" pitchFamily="50" charset="-128"/>
                <a:ea typeface="AR P丸ゴシック体M" panose="020F0600000000000000" pitchFamily="50" charset="-128"/>
              </a:rPr>
              <a:t>多様な学習活動</a:t>
            </a:r>
            <a:r>
              <a:rPr lang="ja-JP" altLang="en-US" sz="2800" dirty="0" smtClean="0">
                <a:solidFill>
                  <a:schemeClr val="tx1"/>
                </a:solidFill>
                <a:latin typeface="AR P丸ゴシック体M" panose="020F0600000000000000" pitchFamily="50" charset="-128"/>
                <a:ea typeface="AR P丸ゴシック体M" panose="020F0600000000000000" pitchFamily="50" charset="-128"/>
              </a:rPr>
              <a:t>を組み合わせることが</a:t>
            </a:r>
            <a:r>
              <a:rPr lang="ja-JP" altLang="en-US" sz="2800" dirty="0">
                <a:solidFill>
                  <a:schemeClr val="tx1"/>
                </a:solidFill>
                <a:latin typeface="AR P丸ゴシック体M" panose="020F0600000000000000" pitchFamily="50" charset="-128"/>
                <a:ea typeface="AR P丸ゴシック体M" panose="020F0600000000000000" pitchFamily="50" charset="-128"/>
              </a:rPr>
              <a:t>大切です。</a:t>
            </a:r>
          </a:p>
        </p:txBody>
      </p:sp>
    </p:spTree>
    <p:custDataLst>
      <p:tags r:id="rId1"/>
    </p:custDataLst>
    <p:extLst>
      <p:ext uri="{BB962C8B-B14F-4D97-AF65-F5344CB8AC3E}">
        <p14:creationId xmlns:p14="http://schemas.microsoft.com/office/powerpoint/2010/main" val="42482589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4273">
        <p15:prstTrans prst="pageCurlDouble"/>
      </p:transition>
    </mc:Choice>
    <mc:Fallback xmlns="">
      <p:transition spd="slow" advTm="44273">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fade">
                                      <p:cBhvr>
                                        <p:cTn id="7" dur="500"/>
                                        <p:tgtEl>
                                          <p:spTgt spid="4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0"/>
                                        </p:tgtEl>
                                        <p:attrNameLst>
                                          <p:attrName>style.visibility</p:attrName>
                                        </p:attrNameLst>
                                      </p:cBhvr>
                                      <p:to>
                                        <p:strVal val="visible"/>
                                      </p:to>
                                    </p:set>
                                    <p:animEffect transition="in" filter="fade">
                                      <p:cBhvr>
                                        <p:cTn id="12" dur="500"/>
                                        <p:tgtEl>
                                          <p:spTgt spid="30"/>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32"/>
                                        </p:tgtEl>
                                        <p:attrNameLst>
                                          <p:attrName>style.visibility</p:attrName>
                                        </p:attrNameLst>
                                      </p:cBhvr>
                                      <p:to>
                                        <p:strVal val="visible"/>
                                      </p:to>
                                    </p:set>
                                    <p:animEffect transition="in" filter="fade">
                                      <p:cBhvr>
                                        <p:cTn id="16" dur="500"/>
                                        <p:tgtEl>
                                          <p:spTgt spid="32"/>
                                        </p:tgtEl>
                                      </p:cBhvr>
                                    </p:animEffect>
                                  </p:childTnLst>
                                </p:cTn>
                              </p:par>
                            </p:childTnLst>
                          </p:cTn>
                        </p:par>
                        <p:par>
                          <p:cTn id="17" fill="hold">
                            <p:stCondLst>
                              <p:cond delay="1000"/>
                            </p:stCondLst>
                            <p:childTnLst>
                              <p:par>
                                <p:cTn id="18" presetID="10" presetClass="entr" presetSubtype="0" fill="hold" grpId="0" nodeType="afterEffect">
                                  <p:stCondLst>
                                    <p:cond delay="0"/>
                                  </p:stCondLst>
                                  <p:childTnLst>
                                    <p:set>
                                      <p:cBhvr>
                                        <p:cTn id="19" dur="1" fill="hold">
                                          <p:stCondLst>
                                            <p:cond delay="0"/>
                                          </p:stCondLst>
                                        </p:cTn>
                                        <p:tgtEl>
                                          <p:spTgt spid="33"/>
                                        </p:tgtEl>
                                        <p:attrNameLst>
                                          <p:attrName>style.visibility</p:attrName>
                                        </p:attrNameLst>
                                      </p:cBhvr>
                                      <p:to>
                                        <p:strVal val="visible"/>
                                      </p:to>
                                    </p:set>
                                    <p:animEffect transition="in" filter="fade">
                                      <p:cBhvr>
                                        <p:cTn id="20"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32" grpId="0" animBg="1"/>
      <p:bldP spid="33" grpId="0" animBg="1"/>
      <p:bldP spid="4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グループ化 14"/>
          <p:cNvGrpSpPr/>
          <p:nvPr/>
        </p:nvGrpSpPr>
        <p:grpSpPr>
          <a:xfrm>
            <a:off x="1038497" y="2422994"/>
            <a:ext cx="7961146" cy="4038057"/>
            <a:chOff x="1528353" y="2076992"/>
            <a:chExt cx="9792000" cy="4398378"/>
          </a:xfrm>
        </p:grpSpPr>
        <p:sp>
          <p:nvSpPr>
            <p:cNvPr id="9" name="正方形/長方形 8"/>
            <p:cNvSpPr/>
            <p:nvPr/>
          </p:nvSpPr>
          <p:spPr>
            <a:xfrm>
              <a:off x="1528353" y="2076992"/>
              <a:ext cx="9792000" cy="14400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0" name="正方形/長方形 9"/>
            <p:cNvSpPr/>
            <p:nvPr/>
          </p:nvSpPr>
          <p:spPr>
            <a:xfrm>
              <a:off x="1528353" y="3556181"/>
              <a:ext cx="9792000" cy="1440000"/>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1" name="正方形/長方形 10"/>
            <p:cNvSpPr/>
            <p:nvPr/>
          </p:nvSpPr>
          <p:spPr>
            <a:xfrm>
              <a:off x="1528353" y="5035370"/>
              <a:ext cx="9792000" cy="1440000"/>
            </a:xfrm>
            <a:prstGeom prst="rect">
              <a:avLst/>
            </a:prstGeom>
            <a:solidFill>
              <a:srgbClr val="FFFF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graphicFrame>
        <p:nvGraphicFramePr>
          <p:cNvPr id="24" name="表 23"/>
          <p:cNvGraphicFramePr>
            <a:graphicFrameLocks noGrp="1"/>
          </p:cNvGraphicFramePr>
          <p:nvPr/>
        </p:nvGraphicFramePr>
        <p:xfrm>
          <a:off x="1038497" y="2140118"/>
          <a:ext cx="7961148" cy="251460"/>
        </p:xfrm>
        <a:graphic>
          <a:graphicData uri="http://schemas.openxmlformats.org/drawingml/2006/table">
            <a:tbl>
              <a:tblPr firstRow="1" bandRow="1">
                <a:tableStyleId>{5C22544A-7EE6-4342-B048-85BDC9FD1C3A}</a:tableStyleId>
              </a:tblPr>
              <a:tblGrid>
                <a:gridCol w="1326858">
                  <a:extLst>
                    <a:ext uri="{9D8B030D-6E8A-4147-A177-3AD203B41FA5}">
                      <a16:colId xmlns:a16="http://schemas.microsoft.com/office/drawing/2014/main" val="2551585661"/>
                    </a:ext>
                  </a:extLst>
                </a:gridCol>
                <a:gridCol w="1326858">
                  <a:extLst>
                    <a:ext uri="{9D8B030D-6E8A-4147-A177-3AD203B41FA5}">
                      <a16:colId xmlns:a16="http://schemas.microsoft.com/office/drawing/2014/main" val="3233708254"/>
                    </a:ext>
                  </a:extLst>
                </a:gridCol>
                <a:gridCol w="1326858">
                  <a:extLst>
                    <a:ext uri="{9D8B030D-6E8A-4147-A177-3AD203B41FA5}">
                      <a16:colId xmlns:a16="http://schemas.microsoft.com/office/drawing/2014/main" val="2527043189"/>
                    </a:ext>
                  </a:extLst>
                </a:gridCol>
                <a:gridCol w="1326858">
                  <a:extLst>
                    <a:ext uri="{9D8B030D-6E8A-4147-A177-3AD203B41FA5}">
                      <a16:colId xmlns:a16="http://schemas.microsoft.com/office/drawing/2014/main" val="1632653165"/>
                    </a:ext>
                  </a:extLst>
                </a:gridCol>
                <a:gridCol w="1326858">
                  <a:extLst>
                    <a:ext uri="{9D8B030D-6E8A-4147-A177-3AD203B41FA5}">
                      <a16:colId xmlns:a16="http://schemas.microsoft.com/office/drawing/2014/main" val="3168661459"/>
                    </a:ext>
                  </a:extLst>
                </a:gridCol>
                <a:gridCol w="1326858">
                  <a:extLst>
                    <a:ext uri="{9D8B030D-6E8A-4147-A177-3AD203B41FA5}">
                      <a16:colId xmlns:a16="http://schemas.microsoft.com/office/drawing/2014/main" val="496731606"/>
                    </a:ext>
                  </a:extLst>
                </a:gridCol>
              </a:tblGrid>
              <a:tr h="243000">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第１時</a:t>
                      </a:r>
                    </a:p>
                  </a:txBody>
                  <a:tcPr marL="68580" marR="68580" marT="34290" marB="34290" anchor="ctr">
                    <a:lnR w="57150" cap="flat" cmpd="sng" algn="ctr">
                      <a:solidFill>
                        <a:schemeClr val="bg1"/>
                      </a:solidFill>
                      <a:prstDash val="solid"/>
                      <a:round/>
                      <a:headEnd type="none" w="med" len="med"/>
                      <a:tailEnd type="none" w="med" len="med"/>
                    </a:lnR>
                    <a:solidFill>
                      <a:schemeClr val="accent5">
                        <a:lumMod val="50000"/>
                      </a:schemeClr>
                    </a:solidFill>
                  </a:tcPr>
                </a:tc>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第２時</a:t>
                      </a:r>
                      <a:endParaRPr kumimoji="1" lang="ja-JP" altLang="en-US" sz="1200" dirty="0"/>
                    </a:p>
                  </a:txBody>
                  <a:tcPr marL="68580" marR="68580" marT="34290" marB="3429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solidFill>
                      <a:schemeClr val="accent5">
                        <a:lumMod val="50000"/>
                      </a:schemeClr>
                    </a:solidFill>
                  </a:tcPr>
                </a:tc>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第３時</a:t>
                      </a:r>
                      <a:endParaRPr kumimoji="1" lang="ja-JP" altLang="en-US" sz="1200" dirty="0"/>
                    </a:p>
                  </a:txBody>
                  <a:tcPr marL="68580" marR="68580" marT="34290" marB="3429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solidFill>
                      <a:schemeClr val="accent5">
                        <a:lumMod val="50000"/>
                      </a:schemeClr>
                    </a:solidFill>
                  </a:tcPr>
                </a:tc>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第４時</a:t>
                      </a:r>
                      <a:endParaRPr kumimoji="1" lang="ja-JP" altLang="en-US" sz="1200" dirty="0"/>
                    </a:p>
                  </a:txBody>
                  <a:tcPr marL="68580" marR="68580" marT="34290" marB="3429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solidFill>
                      <a:schemeClr val="accent5">
                        <a:lumMod val="50000"/>
                      </a:schemeClr>
                    </a:solidFill>
                  </a:tcPr>
                </a:tc>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第５時</a:t>
                      </a:r>
                      <a:endParaRPr kumimoji="1" lang="ja-JP" altLang="en-US" sz="1200" dirty="0"/>
                    </a:p>
                  </a:txBody>
                  <a:tcPr marL="68580" marR="68580" marT="34290" marB="3429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solidFill>
                      <a:schemeClr val="accent5">
                        <a:lumMod val="50000"/>
                      </a:schemeClr>
                    </a:solidFill>
                  </a:tcPr>
                </a:tc>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第６時</a:t>
                      </a:r>
                      <a:endParaRPr kumimoji="1" lang="ja-JP" altLang="en-US" sz="1200" dirty="0"/>
                    </a:p>
                  </a:txBody>
                  <a:tcPr marL="68580" marR="68580" marT="34290" marB="34290" anchor="ctr">
                    <a:lnL w="57150" cap="flat" cmpd="sng" algn="ctr">
                      <a:solidFill>
                        <a:schemeClr val="bg1"/>
                      </a:solidFill>
                      <a:prstDash val="solid"/>
                      <a:round/>
                      <a:headEnd type="none" w="med" len="med"/>
                      <a:tailEnd type="none" w="med" len="med"/>
                    </a:lnL>
                    <a:solidFill>
                      <a:schemeClr val="accent5">
                        <a:lumMod val="50000"/>
                      </a:schemeClr>
                    </a:solidFill>
                  </a:tcPr>
                </a:tc>
                <a:extLst>
                  <a:ext uri="{0D108BD9-81ED-4DB2-BD59-A6C34878D82A}">
                    <a16:rowId xmlns:a16="http://schemas.microsoft.com/office/drawing/2014/main" val="4266682732"/>
                  </a:ext>
                </a:extLst>
              </a:tr>
            </a:tbl>
          </a:graphicData>
        </a:graphic>
      </p:graphicFrame>
      <p:sp>
        <p:nvSpPr>
          <p:cNvPr id="29" name="正方形/長方形 28"/>
          <p:cNvSpPr/>
          <p:nvPr/>
        </p:nvSpPr>
        <p:spPr>
          <a:xfrm rot="18149637">
            <a:off x="1205709" y="4365156"/>
            <a:ext cx="2200310" cy="81862"/>
          </a:xfrm>
          <a:prstGeom prst="rect">
            <a:avLst/>
          </a:prstGeom>
          <a:solidFill>
            <a:srgbClr val="0000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2" name="角丸四角形 21"/>
          <p:cNvSpPr/>
          <p:nvPr/>
        </p:nvSpPr>
        <p:spPr>
          <a:xfrm>
            <a:off x="1136022" y="5280667"/>
            <a:ext cx="1368197" cy="988390"/>
          </a:xfrm>
          <a:prstGeom prst="roundRect">
            <a:avLst/>
          </a:prstGeom>
          <a:solidFill>
            <a:srgbClr val="000099"/>
          </a:solidFill>
          <a:ln w="38100">
            <a:solidFill>
              <a:schemeClr val="bg1"/>
            </a:solidFill>
          </a:ln>
          <a:effectLst>
            <a:outerShdw blurRad="50800" dist="38100" dir="5400000" algn="t"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児童生徒が</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見通す場面</a:t>
            </a:r>
          </a:p>
        </p:txBody>
      </p:sp>
      <p:sp>
        <p:nvSpPr>
          <p:cNvPr id="31" name="正方形/長方形 30"/>
          <p:cNvSpPr/>
          <p:nvPr/>
        </p:nvSpPr>
        <p:spPr>
          <a:xfrm rot="19458841">
            <a:off x="6946417" y="4033167"/>
            <a:ext cx="1262790" cy="72893"/>
          </a:xfrm>
          <a:prstGeom prst="rect">
            <a:avLst/>
          </a:prstGeom>
          <a:solidFill>
            <a:srgbClr val="0000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45" name="グループ化 44"/>
          <p:cNvGrpSpPr/>
          <p:nvPr/>
        </p:nvGrpSpPr>
        <p:grpSpPr>
          <a:xfrm>
            <a:off x="156753" y="2326822"/>
            <a:ext cx="822962" cy="4126228"/>
            <a:chOff x="156752" y="1959429"/>
            <a:chExt cx="1097282" cy="4637314"/>
          </a:xfrm>
        </p:grpSpPr>
        <p:sp>
          <p:nvSpPr>
            <p:cNvPr id="46" name="角丸四角形 45"/>
            <p:cNvSpPr/>
            <p:nvPr/>
          </p:nvSpPr>
          <p:spPr>
            <a:xfrm>
              <a:off x="195943" y="1959429"/>
              <a:ext cx="1058091" cy="4637314"/>
            </a:xfrm>
            <a:prstGeom prst="roundRect">
              <a:avLst/>
            </a:prstGeom>
            <a:noFill/>
            <a:ln w="381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47" name="グループ化 46"/>
            <p:cNvGrpSpPr/>
            <p:nvPr/>
          </p:nvGrpSpPr>
          <p:grpSpPr>
            <a:xfrm>
              <a:off x="156752" y="2076992"/>
              <a:ext cx="986246" cy="4411613"/>
              <a:chOff x="378823" y="2076992"/>
              <a:chExt cx="986246" cy="4411613"/>
            </a:xfrm>
          </p:grpSpPr>
          <p:grpSp>
            <p:nvGrpSpPr>
              <p:cNvPr id="48" name="グループ化 47"/>
              <p:cNvGrpSpPr/>
              <p:nvPr/>
            </p:nvGrpSpPr>
            <p:grpSpPr>
              <a:xfrm>
                <a:off x="868678" y="2076992"/>
                <a:ext cx="496391" cy="4411612"/>
                <a:chOff x="868678" y="2076992"/>
                <a:chExt cx="496391" cy="4411612"/>
              </a:xfrm>
            </p:grpSpPr>
            <p:sp>
              <p:nvSpPr>
                <p:cNvPr id="50" name="正方形/長方形 49"/>
                <p:cNvSpPr/>
                <p:nvPr/>
              </p:nvSpPr>
              <p:spPr>
                <a:xfrm>
                  <a:off x="868680" y="2076992"/>
                  <a:ext cx="496389" cy="1440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white"/>
                      </a:solidFill>
                      <a:effectLst/>
                      <a:uLnTx/>
                      <a:uFillTx/>
                      <a:latin typeface="HGS創英角ﾎﾟｯﾌﾟ体" panose="040B0A00000000000000" pitchFamily="50" charset="-128"/>
                      <a:ea typeface="HGS創英角ﾎﾟｯﾌﾟ体" panose="040B0A00000000000000" pitchFamily="50" charset="-128"/>
                      <a:cs typeface="+mn-cs"/>
                    </a:rPr>
                    <a:t>知識及び技能</a:t>
                  </a:r>
                </a:p>
              </p:txBody>
            </p:sp>
            <p:sp>
              <p:nvSpPr>
                <p:cNvPr id="51" name="正方形/長方形 50"/>
                <p:cNvSpPr/>
                <p:nvPr/>
              </p:nvSpPr>
              <p:spPr>
                <a:xfrm>
                  <a:off x="868679" y="3559262"/>
                  <a:ext cx="496389" cy="14400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050" b="0" i="0" u="none" strike="noStrike" kern="1200" cap="none" spc="0" normalizeH="0" baseline="0" noProof="0" dirty="0">
                      <a:ln>
                        <a:noFill/>
                      </a:ln>
                      <a:solidFill>
                        <a:prstClr val="white"/>
                      </a:solidFill>
                      <a:effectLst/>
                      <a:uLnTx/>
                      <a:uFillTx/>
                      <a:latin typeface="HGS創英角ﾎﾟｯﾌﾟ体" panose="040B0A00000000000000" pitchFamily="50" charset="-128"/>
                      <a:ea typeface="HGS創英角ﾎﾟｯﾌﾟ体" panose="040B0A00000000000000" pitchFamily="50" charset="-128"/>
                      <a:cs typeface="+mn-cs"/>
                    </a:rPr>
                    <a:t>思考力・判断力・表現力等</a:t>
                  </a:r>
                </a:p>
              </p:txBody>
            </p:sp>
            <p:sp>
              <p:nvSpPr>
                <p:cNvPr id="52" name="正方形/長方形 51"/>
                <p:cNvSpPr/>
                <p:nvPr/>
              </p:nvSpPr>
              <p:spPr>
                <a:xfrm>
                  <a:off x="868678" y="5048604"/>
                  <a:ext cx="496389" cy="1440000"/>
                </a:xfrm>
                <a:prstGeom prst="rect">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050" b="0" i="0" u="none" strike="noStrike" kern="1200" cap="none" spc="0" normalizeH="0" baseline="0" noProof="0" dirty="0">
                      <a:ln>
                        <a:noFill/>
                      </a:ln>
                      <a:solidFill>
                        <a:prstClr val="white"/>
                      </a:solidFill>
                      <a:effectLst/>
                      <a:uLnTx/>
                      <a:uFillTx/>
                      <a:latin typeface="HGS創英角ﾎﾟｯﾌﾟ体" panose="040B0A00000000000000" pitchFamily="50" charset="-128"/>
                      <a:ea typeface="HGS創英角ﾎﾟｯﾌﾟ体" panose="040B0A00000000000000" pitchFamily="50" charset="-128"/>
                      <a:cs typeface="+mn-cs"/>
                    </a:rPr>
                    <a:t>学びに向かう力・人間性等</a:t>
                  </a:r>
                </a:p>
              </p:txBody>
            </p:sp>
          </p:grpSp>
          <p:sp>
            <p:nvSpPr>
              <p:cNvPr id="49" name="正方形/長方形 48"/>
              <p:cNvSpPr/>
              <p:nvPr/>
            </p:nvSpPr>
            <p:spPr>
              <a:xfrm>
                <a:off x="378823" y="2076993"/>
                <a:ext cx="476794" cy="44116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rPr>
                  <a:t>身に付ける資質・能力</a:t>
                </a:r>
              </a:p>
            </p:txBody>
          </p:sp>
        </p:grpSp>
      </p:grpSp>
      <p:sp>
        <p:nvSpPr>
          <p:cNvPr id="58" name="正方形/長方形 57"/>
          <p:cNvSpPr/>
          <p:nvPr/>
        </p:nvSpPr>
        <p:spPr>
          <a:xfrm rot="14055558">
            <a:off x="2681957" y="3908831"/>
            <a:ext cx="1371353" cy="84042"/>
          </a:xfrm>
          <a:prstGeom prst="rect">
            <a:avLst/>
          </a:prstGeom>
          <a:solidFill>
            <a:srgbClr val="0000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37" name="正方形/長方形 36"/>
          <p:cNvSpPr/>
          <p:nvPr/>
        </p:nvSpPr>
        <p:spPr>
          <a:xfrm rot="12052949">
            <a:off x="3566640" y="3319781"/>
            <a:ext cx="2426972" cy="80437"/>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38" name="正方形/長方形 37"/>
          <p:cNvSpPr/>
          <p:nvPr/>
        </p:nvSpPr>
        <p:spPr>
          <a:xfrm rot="10800000">
            <a:off x="6340803" y="3794759"/>
            <a:ext cx="1643902" cy="95948"/>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36" name="角丸四角形 35"/>
          <p:cNvSpPr/>
          <p:nvPr/>
        </p:nvSpPr>
        <p:spPr>
          <a:xfrm>
            <a:off x="5778777" y="2984696"/>
            <a:ext cx="561200" cy="1288093"/>
          </a:xfrm>
          <a:prstGeom prst="roundRect">
            <a:avLst/>
          </a:prstGeom>
          <a:solidFill>
            <a:srgbClr val="FF0000"/>
          </a:solidFill>
          <a:ln w="38100">
            <a:solidFill>
              <a:schemeClr val="bg1"/>
            </a:solidFill>
          </a:ln>
          <a:effectLst>
            <a:outerShdw blurRad="50800" dist="38100" dir="5400000" algn="t"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振り返り</a:t>
            </a:r>
          </a:p>
        </p:txBody>
      </p:sp>
      <p:sp>
        <p:nvSpPr>
          <p:cNvPr id="40" name="角丸四角形 39"/>
          <p:cNvSpPr/>
          <p:nvPr/>
        </p:nvSpPr>
        <p:spPr>
          <a:xfrm>
            <a:off x="7924878" y="2664414"/>
            <a:ext cx="858146" cy="3240360"/>
          </a:xfrm>
          <a:prstGeom prst="roundRect">
            <a:avLst/>
          </a:prstGeom>
          <a:solidFill>
            <a:srgbClr val="FF0000"/>
          </a:solidFill>
          <a:ln w="38100">
            <a:solidFill>
              <a:schemeClr val="bg1"/>
            </a:solidFill>
          </a:ln>
          <a:effectLst>
            <a:outerShdw blurRad="50800" dist="38100" dir="5400000" algn="t"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単元全体を振り返る場面</a:t>
            </a:r>
          </a:p>
        </p:txBody>
      </p:sp>
      <p:sp>
        <p:nvSpPr>
          <p:cNvPr id="60" name="角丸四角形 24">
            <a:extLst>
              <a:ext uri="{FF2B5EF4-FFF2-40B4-BE49-F238E27FC236}">
                <a16:creationId xmlns:a16="http://schemas.microsoft.com/office/drawing/2014/main" id="{4C388650-2CAE-4A92-9FC9-738B59E3ABB0}"/>
              </a:ext>
            </a:extLst>
          </p:cNvPr>
          <p:cNvSpPr/>
          <p:nvPr/>
        </p:nvSpPr>
        <p:spPr>
          <a:xfrm>
            <a:off x="2361463" y="2640411"/>
            <a:ext cx="1324578" cy="817812"/>
          </a:xfrm>
          <a:prstGeom prst="roundRect">
            <a:avLst/>
          </a:prstGeom>
          <a:solidFill>
            <a:srgbClr val="000099"/>
          </a:solidFill>
          <a:ln w="38100">
            <a:solidFill>
              <a:schemeClr val="bg1"/>
            </a:solidFill>
          </a:ln>
          <a:effectLst>
            <a:outerShdw blurRad="50800" dist="38100" dir="5400000" algn="t"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教師が</a:t>
            </a:r>
            <a:endParaRPr kumimoji="0" lang="en-US" altLang="ja-JP"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教える場面</a:t>
            </a:r>
          </a:p>
        </p:txBody>
      </p:sp>
      <p:sp>
        <p:nvSpPr>
          <p:cNvPr id="30" name="円形吹き出し 39">
            <a:extLst>
              <a:ext uri="{FF2B5EF4-FFF2-40B4-BE49-F238E27FC236}">
                <a16:creationId xmlns:a16="http://schemas.microsoft.com/office/drawing/2014/main" id="{BDD7EE3D-D15E-4DE1-B9E5-4D2E22521F6D}"/>
              </a:ext>
            </a:extLst>
          </p:cNvPr>
          <p:cNvSpPr/>
          <p:nvPr/>
        </p:nvSpPr>
        <p:spPr>
          <a:xfrm>
            <a:off x="2326189" y="4160663"/>
            <a:ext cx="1395126" cy="659513"/>
          </a:xfrm>
          <a:prstGeom prst="wedgeEllipseCallout">
            <a:avLst>
              <a:gd name="adj1" fmla="val 63160"/>
              <a:gd name="adj2" fmla="val -16029"/>
            </a:avLst>
          </a:prstGeom>
          <a:solidFill>
            <a:schemeClr val="bg1"/>
          </a:solidFill>
          <a:ln w="28575">
            <a:solidFill>
              <a:srgbClr val="003300"/>
            </a:solidFill>
          </a:ln>
          <a:effectLst>
            <a:glow rad="635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rPr>
              <a:t>ペア</a:t>
            </a:r>
            <a:endParaRPr kumimoji="0" lang="en-US" altLang="ja-JP"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rPr>
              <a:t>学習</a:t>
            </a:r>
          </a:p>
        </p:txBody>
      </p:sp>
      <p:sp>
        <p:nvSpPr>
          <p:cNvPr id="32" name="円形吹き出し 40">
            <a:extLst>
              <a:ext uri="{FF2B5EF4-FFF2-40B4-BE49-F238E27FC236}">
                <a16:creationId xmlns:a16="http://schemas.microsoft.com/office/drawing/2014/main" id="{563E3A6B-618C-417B-A910-51B46813ADF6}"/>
              </a:ext>
            </a:extLst>
          </p:cNvPr>
          <p:cNvSpPr/>
          <p:nvPr/>
        </p:nvSpPr>
        <p:spPr>
          <a:xfrm>
            <a:off x="3796211" y="4821266"/>
            <a:ext cx="1612534" cy="663149"/>
          </a:xfrm>
          <a:prstGeom prst="wedgeEllipseCallout">
            <a:avLst>
              <a:gd name="adj1" fmla="val 12943"/>
              <a:gd name="adj2" fmla="val -68009"/>
            </a:avLst>
          </a:prstGeom>
          <a:solidFill>
            <a:schemeClr val="bg1"/>
          </a:solidFill>
          <a:ln w="28575">
            <a:solidFill>
              <a:srgbClr val="003300"/>
            </a:solidFill>
          </a:ln>
          <a:effectLst>
            <a:glow rad="635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rPr>
              <a:t>グループ</a:t>
            </a:r>
            <a:endParaRPr kumimoji="0" lang="en-US" altLang="ja-JP"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rPr>
              <a:t>学習</a:t>
            </a:r>
          </a:p>
        </p:txBody>
      </p:sp>
      <p:sp>
        <p:nvSpPr>
          <p:cNvPr id="33" name="円形吹き出し 41">
            <a:extLst>
              <a:ext uri="{FF2B5EF4-FFF2-40B4-BE49-F238E27FC236}">
                <a16:creationId xmlns:a16="http://schemas.microsoft.com/office/drawing/2014/main" id="{732C617F-290A-4A1E-804D-7D4D463B421B}"/>
              </a:ext>
            </a:extLst>
          </p:cNvPr>
          <p:cNvSpPr/>
          <p:nvPr/>
        </p:nvSpPr>
        <p:spPr>
          <a:xfrm>
            <a:off x="6021091" y="4905310"/>
            <a:ext cx="1400637" cy="574965"/>
          </a:xfrm>
          <a:prstGeom prst="wedgeEllipseCallout">
            <a:avLst>
              <a:gd name="adj1" fmla="val -22917"/>
              <a:gd name="adj2" fmla="val -73713"/>
            </a:avLst>
          </a:prstGeom>
          <a:solidFill>
            <a:schemeClr val="bg1"/>
          </a:solidFill>
          <a:ln w="28575">
            <a:solidFill>
              <a:srgbClr val="003300"/>
            </a:solidFill>
          </a:ln>
          <a:effectLst>
            <a:glow rad="635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rPr>
              <a:t>学級</a:t>
            </a:r>
            <a:endParaRPr kumimoji="0" lang="en-US" altLang="ja-JP"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rPr>
              <a:t>全体</a:t>
            </a:r>
          </a:p>
        </p:txBody>
      </p:sp>
      <p:sp>
        <p:nvSpPr>
          <p:cNvPr id="34" name="角丸四角形 38">
            <a:extLst>
              <a:ext uri="{FF2B5EF4-FFF2-40B4-BE49-F238E27FC236}">
                <a16:creationId xmlns:a16="http://schemas.microsoft.com/office/drawing/2014/main" id="{F48F9C30-118A-4E72-B59B-A0398E9DF319}"/>
              </a:ext>
            </a:extLst>
          </p:cNvPr>
          <p:cNvSpPr/>
          <p:nvPr/>
        </p:nvSpPr>
        <p:spPr>
          <a:xfrm>
            <a:off x="3677279" y="4032373"/>
            <a:ext cx="3466524" cy="861603"/>
          </a:xfrm>
          <a:prstGeom prst="roundRect">
            <a:avLst/>
          </a:prstGeom>
          <a:solidFill>
            <a:srgbClr val="006600"/>
          </a:solidFill>
          <a:ln w="38100">
            <a:solidFill>
              <a:schemeClr val="bg1"/>
            </a:solidFill>
          </a:ln>
          <a:effectLst>
            <a:outerShdw blurRad="50800" dist="38100" dir="5400000" algn="t"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対話によって自分の考えを</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広げたり深めたりする場面</a:t>
            </a:r>
          </a:p>
        </p:txBody>
      </p:sp>
      <p:sp>
        <p:nvSpPr>
          <p:cNvPr id="35" name="正方形/長方形 34">
            <a:extLst>
              <a:ext uri="{FF2B5EF4-FFF2-40B4-BE49-F238E27FC236}">
                <a16:creationId xmlns:a16="http://schemas.microsoft.com/office/drawing/2014/main" id="{08B734A4-F1D5-4D08-83B5-D67689FD8E4F}"/>
              </a:ext>
            </a:extLst>
          </p:cNvPr>
          <p:cNvSpPr/>
          <p:nvPr/>
        </p:nvSpPr>
        <p:spPr>
          <a:xfrm>
            <a:off x="144355" y="2101688"/>
            <a:ext cx="8896489" cy="4423399"/>
          </a:xfrm>
          <a:prstGeom prst="rect">
            <a:avLst/>
          </a:prstGeom>
          <a:solidFill>
            <a:srgbClr val="D9D9D9">
              <a:alpha val="89804"/>
            </a:srgb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06" name="角丸四角形 48">
            <a:extLst>
              <a:ext uri="{FF2B5EF4-FFF2-40B4-BE49-F238E27FC236}">
                <a16:creationId xmlns:a16="http://schemas.microsoft.com/office/drawing/2014/main" id="{BDD0985C-FD85-483F-9C68-EC2B0C3A4140}"/>
              </a:ext>
            </a:extLst>
          </p:cNvPr>
          <p:cNvSpPr/>
          <p:nvPr/>
        </p:nvSpPr>
        <p:spPr>
          <a:xfrm>
            <a:off x="1386687" y="5493085"/>
            <a:ext cx="1303439" cy="708437"/>
          </a:xfrm>
          <a:prstGeom prst="roundRect">
            <a:avLst/>
          </a:prstGeom>
          <a:solidFill>
            <a:srgbClr val="002060"/>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dirty="0">
                <a:ln>
                  <a:noFill/>
                </a:ln>
                <a:solidFill>
                  <a:prstClr val="white"/>
                </a:solidFill>
                <a:effectLst/>
                <a:uLnTx/>
                <a:uFillTx/>
                <a:latin typeface="HG丸ｺﾞｼｯｸM-PRO" panose="020F0600000000000000" pitchFamily="50" charset="-128"/>
                <a:ea typeface="HG丸ｺﾞｼｯｸM-PRO" panose="020F0600000000000000" pitchFamily="50" charset="-128"/>
                <a:cs typeface="+mn-cs"/>
              </a:rPr>
              <a:t>評　価</a:t>
            </a:r>
          </a:p>
        </p:txBody>
      </p:sp>
      <p:sp>
        <p:nvSpPr>
          <p:cNvPr id="107" name="角丸四角形 52">
            <a:extLst>
              <a:ext uri="{FF2B5EF4-FFF2-40B4-BE49-F238E27FC236}">
                <a16:creationId xmlns:a16="http://schemas.microsoft.com/office/drawing/2014/main" id="{42192025-C2A7-4F4A-8505-E548816E5FD8}"/>
              </a:ext>
            </a:extLst>
          </p:cNvPr>
          <p:cNvSpPr/>
          <p:nvPr/>
        </p:nvSpPr>
        <p:spPr>
          <a:xfrm>
            <a:off x="3301859" y="5579651"/>
            <a:ext cx="1649039" cy="501360"/>
          </a:xfrm>
          <a:prstGeom prst="roundRect">
            <a:avLst/>
          </a:prstGeom>
          <a:solidFill>
            <a:srgbClr val="FFCCFF"/>
          </a:solidFill>
          <a:ln w="571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dirty="0" smtClean="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指導改善</a:t>
            </a:r>
            <a:endParaRPr kumimoji="0" lang="en-US" altLang="ja-JP" sz="18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endParaRPr>
          </a:p>
        </p:txBody>
      </p:sp>
      <p:sp>
        <p:nvSpPr>
          <p:cNvPr id="110" name="角丸四角形吹き出し 60">
            <a:extLst>
              <a:ext uri="{FF2B5EF4-FFF2-40B4-BE49-F238E27FC236}">
                <a16:creationId xmlns:a16="http://schemas.microsoft.com/office/drawing/2014/main" id="{4A192C71-97C4-4DB0-8C97-C079B19E6C94}"/>
              </a:ext>
            </a:extLst>
          </p:cNvPr>
          <p:cNvSpPr/>
          <p:nvPr/>
        </p:nvSpPr>
        <p:spPr>
          <a:xfrm>
            <a:off x="6930906" y="4403997"/>
            <a:ext cx="1991025" cy="1046921"/>
          </a:xfrm>
          <a:prstGeom prst="wedgeRoundRectCallout">
            <a:avLst>
              <a:gd name="adj1" fmla="val -65976"/>
              <a:gd name="adj2" fmla="val 8609"/>
              <a:gd name="adj3" fmla="val 16667"/>
            </a:avLst>
          </a:prstGeom>
          <a:solidFill>
            <a:srgbClr val="CCECFF"/>
          </a:solidFill>
          <a:ln w="571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単元や題材の</a:t>
            </a:r>
            <a:endParaRPr kumimoji="0" lang="en-US" altLang="ja-JP" sz="18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観点別学習状況の評価</a:t>
            </a:r>
            <a:endParaRPr kumimoji="0" lang="en-US" altLang="ja-JP" sz="18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endParaRPr>
          </a:p>
        </p:txBody>
      </p:sp>
      <p:sp>
        <p:nvSpPr>
          <p:cNvPr id="111" name="角丸四角形 1">
            <a:extLst>
              <a:ext uri="{FF2B5EF4-FFF2-40B4-BE49-F238E27FC236}">
                <a16:creationId xmlns:a16="http://schemas.microsoft.com/office/drawing/2014/main" id="{61047EEB-316A-4C17-B543-C98C3BE4A6EE}"/>
              </a:ext>
            </a:extLst>
          </p:cNvPr>
          <p:cNvSpPr/>
          <p:nvPr/>
        </p:nvSpPr>
        <p:spPr>
          <a:xfrm>
            <a:off x="249945" y="2504597"/>
            <a:ext cx="610688" cy="1478968"/>
          </a:xfrm>
          <a:prstGeom prst="roundRect">
            <a:avLst/>
          </a:prstGeom>
          <a:solidFill>
            <a:srgbClr val="FFFF00"/>
          </a:solidFill>
          <a:ln w="28575">
            <a:solidFill>
              <a:srgbClr val="3333CC"/>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2400" b="1" dirty="0">
                <a:solidFill>
                  <a:schemeClr val="tx1"/>
                </a:solidFill>
                <a:latin typeface="HG丸ｺﾞｼｯｸM-PRO" panose="020F0600000000000000" pitchFamily="50" charset="-128"/>
                <a:ea typeface="HG丸ｺﾞｼｯｸM-PRO" panose="020F0600000000000000" pitchFamily="50" charset="-128"/>
              </a:rPr>
              <a:t>児童生徒</a:t>
            </a:r>
          </a:p>
        </p:txBody>
      </p:sp>
      <p:sp>
        <p:nvSpPr>
          <p:cNvPr id="112" name="角丸四角形 76">
            <a:extLst>
              <a:ext uri="{FF2B5EF4-FFF2-40B4-BE49-F238E27FC236}">
                <a16:creationId xmlns:a16="http://schemas.microsoft.com/office/drawing/2014/main" id="{3E86EA46-E043-4256-8D00-31440BACD8C7}"/>
              </a:ext>
            </a:extLst>
          </p:cNvPr>
          <p:cNvSpPr/>
          <p:nvPr/>
        </p:nvSpPr>
        <p:spPr>
          <a:xfrm>
            <a:off x="259683" y="5414728"/>
            <a:ext cx="610688" cy="917635"/>
          </a:xfrm>
          <a:prstGeom prst="roundRect">
            <a:avLst/>
          </a:prstGeom>
          <a:solidFill>
            <a:schemeClr val="accent5">
              <a:lumMod val="50000"/>
            </a:schemeClr>
          </a:solidFill>
          <a:ln w="28575">
            <a:solidFill>
              <a:srgbClr val="3333CC"/>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2400" b="1" dirty="0">
                <a:solidFill>
                  <a:schemeClr val="bg1"/>
                </a:solidFill>
                <a:latin typeface="HG丸ｺﾞｼｯｸM-PRO" panose="020F0600000000000000" pitchFamily="50" charset="-128"/>
                <a:ea typeface="HG丸ｺﾞｼｯｸM-PRO" panose="020F0600000000000000" pitchFamily="50" charset="-128"/>
              </a:rPr>
              <a:t>教師</a:t>
            </a:r>
          </a:p>
        </p:txBody>
      </p:sp>
      <p:sp>
        <p:nvSpPr>
          <p:cNvPr id="113" name="上矢印 77">
            <a:extLst>
              <a:ext uri="{FF2B5EF4-FFF2-40B4-BE49-F238E27FC236}">
                <a16:creationId xmlns:a16="http://schemas.microsoft.com/office/drawing/2014/main" id="{065E044B-2D91-439E-9600-2FDBDC52254D}"/>
              </a:ext>
            </a:extLst>
          </p:cNvPr>
          <p:cNvSpPr/>
          <p:nvPr/>
        </p:nvSpPr>
        <p:spPr>
          <a:xfrm>
            <a:off x="1686205" y="4118769"/>
            <a:ext cx="667113" cy="1305774"/>
          </a:xfrm>
          <a:prstGeom prst="up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5" name="角丸四角形 79">
            <a:extLst>
              <a:ext uri="{FF2B5EF4-FFF2-40B4-BE49-F238E27FC236}">
                <a16:creationId xmlns:a16="http://schemas.microsoft.com/office/drawing/2014/main" id="{3F5C3597-1520-4DB5-B43B-8646201D1F1D}"/>
              </a:ext>
            </a:extLst>
          </p:cNvPr>
          <p:cNvSpPr/>
          <p:nvPr/>
        </p:nvSpPr>
        <p:spPr>
          <a:xfrm>
            <a:off x="5443791" y="2500725"/>
            <a:ext cx="1953602" cy="1535814"/>
          </a:xfrm>
          <a:prstGeom prst="roundRect">
            <a:avLst/>
          </a:prstGeom>
          <a:solidFill>
            <a:srgbClr val="FFFF00"/>
          </a:solidFill>
          <a:ln w="28575">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24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学習活動</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0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言語活動</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0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観察・実験</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40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課題解決的な学習</a:t>
            </a:r>
            <a:endParaRPr kumimoji="0" lang="ja-JP" altLang="en-US" sz="180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endParaRPr>
          </a:p>
        </p:txBody>
      </p:sp>
      <p:sp>
        <p:nvSpPr>
          <p:cNvPr id="116" name="上矢印 82">
            <a:extLst>
              <a:ext uri="{FF2B5EF4-FFF2-40B4-BE49-F238E27FC236}">
                <a16:creationId xmlns:a16="http://schemas.microsoft.com/office/drawing/2014/main" id="{B5B723EB-5288-4D8D-8E42-E4D4EE23E065}"/>
              </a:ext>
            </a:extLst>
          </p:cNvPr>
          <p:cNvSpPr/>
          <p:nvPr/>
        </p:nvSpPr>
        <p:spPr>
          <a:xfrm rot="5400000">
            <a:off x="2780949" y="5534541"/>
            <a:ext cx="342625" cy="638231"/>
          </a:xfrm>
          <a:prstGeom prst="upArrow">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7" name="上矢印 83">
            <a:extLst>
              <a:ext uri="{FF2B5EF4-FFF2-40B4-BE49-F238E27FC236}">
                <a16:creationId xmlns:a16="http://schemas.microsoft.com/office/drawing/2014/main" id="{245DF1B0-1D95-4D0A-8CD7-B5E77FCFE0BD}"/>
              </a:ext>
            </a:extLst>
          </p:cNvPr>
          <p:cNvSpPr/>
          <p:nvPr/>
        </p:nvSpPr>
        <p:spPr>
          <a:xfrm>
            <a:off x="3933668" y="3745027"/>
            <a:ext cx="348806" cy="1854959"/>
          </a:xfrm>
          <a:prstGeom prst="upArrow">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8" name="角丸四角形吹き出し 51">
            <a:extLst>
              <a:ext uri="{FF2B5EF4-FFF2-40B4-BE49-F238E27FC236}">
                <a16:creationId xmlns:a16="http://schemas.microsoft.com/office/drawing/2014/main" id="{4EAC2439-9C81-482B-8063-1A4DA3466250}"/>
              </a:ext>
            </a:extLst>
          </p:cNvPr>
          <p:cNvSpPr/>
          <p:nvPr/>
        </p:nvSpPr>
        <p:spPr>
          <a:xfrm>
            <a:off x="2618512" y="4416592"/>
            <a:ext cx="2594225" cy="847151"/>
          </a:xfrm>
          <a:prstGeom prst="wedgeRoundRectCallout">
            <a:avLst>
              <a:gd name="adj1" fmla="val -61094"/>
              <a:gd name="adj2" fmla="val 6529"/>
              <a:gd name="adj3" fmla="val 16667"/>
            </a:avLst>
          </a:prstGeom>
          <a:solidFill>
            <a:srgbClr val="CCECFF"/>
          </a:solidFill>
          <a:ln w="571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児童生徒の学習状況を</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見取るための評価</a:t>
            </a:r>
            <a:endParaRPr kumimoji="0" lang="en-US" altLang="ja-JP" sz="18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endParaRPr>
          </a:p>
        </p:txBody>
      </p:sp>
      <p:sp>
        <p:nvSpPr>
          <p:cNvPr id="119" name="角丸四角形 84">
            <a:extLst>
              <a:ext uri="{FF2B5EF4-FFF2-40B4-BE49-F238E27FC236}">
                <a16:creationId xmlns:a16="http://schemas.microsoft.com/office/drawing/2014/main" id="{A0B31675-3B3D-47F9-A49D-0292B863BD10}"/>
              </a:ext>
            </a:extLst>
          </p:cNvPr>
          <p:cNvSpPr/>
          <p:nvPr/>
        </p:nvSpPr>
        <p:spPr>
          <a:xfrm>
            <a:off x="5708850" y="5492032"/>
            <a:ext cx="1281126" cy="708437"/>
          </a:xfrm>
          <a:prstGeom prst="roundRect">
            <a:avLst/>
          </a:prstGeom>
          <a:solidFill>
            <a:srgbClr val="002060"/>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dirty="0">
                <a:ln>
                  <a:noFill/>
                </a:ln>
                <a:solidFill>
                  <a:prstClr val="white"/>
                </a:solidFill>
                <a:effectLst/>
                <a:uLnTx/>
                <a:uFillTx/>
                <a:latin typeface="HG丸ｺﾞｼｯｸM-PRO" panose="020F0600000000000000" pitchFamily="50" charset="-128"/>
                <a:ea typeface="HG丸ｺﾞｼｯｸM-PRO" panose="020F0600000000000000" pitchFamily="50" charset="-128"/>
                <a:cs typeface="+mn-cs"/>
              </a:rPr>
              <a:t>評　価</a:t>
            </a:r>
          </a:p>
        </p:txBody>
      </p:sp>
      <p:sp>
        <p:nvSpPr>
          <p:cNvPr id="120" name="上矢印 85">
            <a:extLst>
              <a:ext uri="{FF2B5EF4-FFF2-40B4-BE49-F238E27FC236}">
                <a16:creationId xmlns:a16="http://schemas.microsoft.com/office/drawing/2014/main" id="{01482DE7-DBE9-4A7F-840C-6A114692901E}"/>
              </a:ext>
            </a:extLst>
          </p:cNvPr>
          <p:cNvSpPr/>
          <p:nvPr/>
        </p:nvSpPr>
        <p:spPr>
          <a:xfrm>
            <a:off x="6005509" y="4123807"/>
            <a:ext cx="667113" cy="1305774"/>
          </a:xfrm>
          <a:prstGeom prst="up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22" name="角丸四角形吹き出し 87">
            <a:extLst>
              <a:ext uri="{FF2B5EF4-FFF2-40B4-BE49-F238E27FC236}">
                <a16:creationId xmlns:a16="http://schemas.microsoft.com/office/drawing/2014/main" id="{98BFA51B-E77B-430B-B1FC-655693CA9081}"/>
              </a:ext>
            </a:extLst>
          </p:cNvPr>
          <p:cNvSpPr/>
          <p:nvPr/>
        </p:nvSpPr>
        <p:spPr>
          <a:xfrm>
            <a:off x="7202576" y="2347721"/>
            <a:ext cx="1797068" cy="906303"/>
          </a:xfrm>
          <a:prstGeom prst="wedgeRoundRectCallout">
            <a:avLst>
              <a:gd name="adj1" fmla="val -47634"/>
              <a:gd name="adj2" fmla="val 72606"/>
              <a:gd name="adj3" fmla="val 16667"/>
            </a:avLst>
          </a:prstGeom>
          <a:solidFill>
            <a:srgbClr val="CCFF99"/>
          </a:solidFill>
          <a:ln w="571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自らの学習を</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振り返る</a:t>
            </a:r>
          </a:p>
        </p:txBody>
      </p:sp>
      <p:sp>
        <p:nvSpPr>
          <p:cNvPr id="123" name="上矢印 88">
            <a:extLst>
              <a:ext uri="{FF2B5EF4-FFF2-40B4-BE49-F238E27FC236}">
                <a16:creationId xmlns:a16="http://schemas.microsoft.com/office/drawing/2014/main" id="{1D6C4AD6-9C5E-465F-B84A-CFB3E95CBFAB}"/>
              </a:ext>
            </a:extLst>
          </p:cNvPr>
          <p:cNvSpPr/>
          <p:nvPr/>
        </p:nvSpPr>
        <p:spPr>
          <a:xfrm rot="5400000">
            <a:off x="5178938" y="5458803"/>
            <a:ext cx="342625" cy="780995"/>
          </a:xfrm>
          <a:prstGeom prst="upArrow">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pic>
        <p:nvPicPr>
          <p:cNvPr id="53" name="図 52"/>
          <p:cNvPicPr>
            <a:picLocks noChangeAspect="1"/>
          </p:cNvPicPr>
          <p:nvPr/>
        </p:nvPicPr>
        <p:blipFill>
          <a:blip r:embed="rId4"/>
          <a:stretch>
            <a:fillRect/>
          </a:stretch>
        </p:blipFill>
        <p:spPr>
          <a:xfrm>
            <a:off x="7452913" y="732308"/>
            <a:ext cx="1523508" cy="1359208"/>
          </a:xfrm>
          <a:prstGeom prst="rect">
            <a:avLst/>
          </a:prstGeom>
        </p:spPr>
      </p:pic>
      <p:sp>
        <p:nvSpPr>
          <p:cNvPr id="54" name="四角形吹き出し 53"/>
          <p:cNvSpPr/>
          <p:nvPr/>
        </p:nvSpPr>
        <p:spPr>
          <a:xfrm>
            <a:off x="263019" y="182093"/>
            <a:ext cx="6727924" cy="1732432"/>
          </a:xfrm>
          <a:prstGeom prst="wedgeRectCallout">
            <a:avLst>
              <a:gd name="adj1" fmla="val 55192"/>
              <a:gd name="adj2" fmla="val 33116"/>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lang="ja-JP" altLang="en-US" sz="2800" dirty="0" smtClean="0">
                <a:solidFill>
                  <a:prstClr val="black"/>
                </a:solidFill>
                <a:latin typeface="AR P丸ゴシック体M" panose="020F0600000000000000" pitchFamily="50" charset="-128"/>
                <a:ea typeface="AR P丸ゴシック体M" panose="020F0600000000000000" pitchFamily="50" charset="-128"/>
              </a:rPr>
              <a:t>　</a:t>
            </a:r>
            <a:r>
              <a:rPr lang="ja-JP" altLang="en-US" sz="2800" dirty="0" smtClean="0">
                <a:solidFill>
                  <a:prstClr val="black"/>
                </a:solidFill>
                <a:latin typeface="HG丸ｺﾞｼｯｸM-PRO" panose="020F0600000000000000" pitchFamily="50" charset="-128"/>
                <a:ea typeface="HG丸ｺﾞｼｯｸM-PRO" panose="020F0600000000000000" pitchFamily="50" charset="-128"/>
              </a:rPr>
              <a:t>単元</a:t>
            </a:r>
            <a:r>
              <a:rPr lang="ja-JP" altLang="en-US" sz="2800" dirty="0">
                <a:solidFill>
                  <a:prstClr val="black"/>
                </a:solidFill>
                <a:latin typeface="HG丸ｺﾞｼｯｸM-PRO" panose="020F0600000000000000" pitchFamily="50" charset="-128"/>
                <a:ea typeface="HG丸ｺﾞｼｯｸM-PRO" panose="020F0600000000000000" pitchFamily="50" charset="-128"/>
              </a:rPr>
              <a:t>や題材のまとまりを</a:t>
            </a:r>
            <a:r>
              <a:rPr lang="ja-JP" altLang="en-US" sz="2800" dirty="0" smtClean="0">
                <a:solidFill>
                  <a:prstClr val="black"/>
                </a:solidFill>
                <a:latin typeface="HG丸ｺﾞｼｯｸM-PRO" panose="020F0600000000000000" pitchFamily="50" charset="-128"/>
                <a:ea typeface="HG丸ｺﾞｼｯｸM-PRO" panose="020F0600000000000000" pitchFamily="50" charset="-128"/>
              </a:rPr>
              <a:t>見通し，</a:t>
            </a:r>
            <a:r>
              <a:rPr lang="ja-JP" altLang="en-US" sz="2800" b="1" dirty="0" smtClean="0">
                <a:solidFill>
                  <a:srgbClr val="FF0000"/>
                </a:solidFill>
                <a:latin typeface="HG丸ｺﾞｼｯｸM-PRO" panose="020F0600000000000000" pitchFamily="50" charset="-128"/>
                <a:ea typeface="HG丸ｺﾞｼｯｸM-PRO" panose="020F0600000000000000" pitchFamily="50" charset="-128"/>
              </a:rPr>
              <a:t>指導</a:t>
            </a:r>
            <a:r>
              <a:rPr lang="ja-JP" altLang="en-US" sz="2800" b="1" dirty="0">
                <a:solidFill>
                  <a:srgbClr val="FF0000"/>
                </a:solidFill>
                <a:latin typeface="HG丸ｺﾞｼｯｸM-PRO" panose="020F0600000000000000" pitchFamily="50" charset="-128"/>
                <a:ea typeface="HG丸ｺﾞｼｯｸM-PRO" panose="020F0600000000000000" pitchFamily="50" charset="-128"/>
              </a:rPr>
              <a:t>と評価を</a:t>
            </a:r>
            <a:r>
              <a:rPr lang="ja-JP" altLang="en-US" sz="2800" b="1" dirty="0" smtClean="0">
                <a:solidFill>
                  <a:srgbClr val="FF0000"/>
                </a:solidFill>
                <a:latin typeface="HG丸ｺﾞｼｯｸM-PRO" panose="020F0600000000000000" pitchFamily="50" charset="-128"/>
                <a:ea typeface="HG丸ｺﾞｼｯｸM-PRO" panose="020F0600000000000000" pitchFamily="50" charset="-128"/>
              </a:rPr>
              <a:t>一体化</a:t>
            </a:r>
            <a:r>
              <a:rPr lang="ja-JP" altLang="en-US" sz="2800" dirty="0" smtClean="0">
                <a:solidFill>
                  <a:prstClr val="black"/>
                </a:solidFill>
                <a:latin typeface="HG丸ｺﾞｼｯｸM-PRO" panose="020F0600000000000000" pitchFamily="50" charset="-128"/>
                <a:ea typeface="HG丸ｺﾞｼｯｸM-PRO" panose="020F0600000000000000" pitchFamily="50" charset="-128"/>
              </a:rPr>
              <a:t>する</a:t>
            </a:r>
            <a:r>
              <a:rPr lang="ja-JP" altLang="en-US" sz="2800" dirty="0">
                <a:solidFill>
                  <a:prstClr val="black"/>
                </a:solidFill>
                <a:latin typeface="HG丸ｺﾞｼｯｸM-PRO" panose="020F0600000000000000" pitchFamily="50" charset="-128"/>
                <a:ea typeface="HG丸ｺﾞｼｯｸM-PRO" panose="020F0600000000000000" pitchFamily="50" charset="-128"/>
              </a:rPr>
              <a:t>ことが大切です。</a:t>
            </a:r>
          </a:p>
        </p:txBody>
      </p:sp>
      <p:sp>
        <p:nvSpPr>
          <p:cNvPr id="108" name="右矢印 55">
            <a:extLst>
              <a:ext uri="{FF2B5EF4-FFF2-40B4-BE49-F238E27FC236}">
                <a16:creationId xmlns:a16="http://schemas.microsoft.com/office/drawing/2014/main" id="{20EAFC17-7758-469E-9531-A62ACEF23B3C}"/>
              </a:ext>
            </a:extLst>
          </p:cNvPr>
          <p:cNvSpPr/>
          <p:nvPr/>
        </p:nvSpPr>
        <p:spPr>
          <a:xfrm>
            <a:off x="2750050" y="3063779"/>
            <a:ext cx="2812108" cy="643854"/>
          </a:xfrm>
          <a:prstGeom prst="righ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09" name="角丸四角形 46">
            <a:extLst>
              <a:ext uri="{FF2B5EF4-FFF2-40B4-BE49-F238E27FC236}">
                <a16:creationId xmlns:a16="http://schemas.microsoft.com/office/drawing/2014/main" id="{C54D2AC2-9621-4B78-A661-3B501B6F805F}"/>
              </a:ext>
            </a:extLst>
          </p:cNvPr>
          <p:cNvSpPr/>
          <p:nvPr/>
        </p:nvSpPr>
        <p:spPr>
          <a:xfrm>
            <a:off x="1061606" y="2476174"/>
            <a:ext cx="1953602" cy="1535814"/>
          </a:xfrm>
          <a:prstGeom prst="roundRect">
            <a:avLst/>
          </a:prstGeom>
          <a:solidFill>
            <a:srgbClr val="FFFF00"/>
          </a:solidFill>
          <a:ln w="28575">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24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学習活動</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0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言語活動</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0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観察・実験</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40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課題解決的な学習</a:t>
            </a:r>
            <a:endParaRPr kumimoji="0" lang="ja-JP" altLang="en-US" sz="180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endParaRPr>
          </a:p>
        </p:txBody>
      </p:sp>
      <p:sp>
        <p:nvSpPr>
          <p:cNvPr id="114" name="角丸四角形 78">
            <a:extLst>
              <a:ext uri="{FF2B5EF4-FFF2-40B4-BE49-F238E27FC236}">
                <a16:creationId xmlns:a16="http://schemas.microsoft.com/office/drawing/2014/main" id="{8E6D993C-8490-4E23-8C2B-D96CCE59DE0F}"/>
              </a:ext>
            </a:extLst>
          </p:cNvPr>
          <p:cNvSpPr/>
          <p:nvPr/>
        </p:nvSpPr>
        <p:spPr>
          <a:xfrm>
            <a:off x="3284104" y="3101704"/>
            <a:ext cx="1724185" cy="545301"/>
          </a:xfrm>
          <a:prstGeom prst="roundRect">
            <a:avLst/>
          </a:prstGeom>
          <a:solidFill>
            <a:srgbClr val="FFCCFF"/>
          </a:solidFill>
          <a:ln w="571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ja-JP" altLang="en-US" b="1" dirty="0" smtClean="0">
                <a:solidFill>
                  <a:prstClr val="black"/>
                </a:solidFill>
                <a:latin typeface="HG丸ｺﾞｼｯｸM-PRO" panose="020F0600000000000000" pitchFamily="50" charset="-128"/>
                <a:ea typeface="HG丸ｺﾞｼｯｸM-PRO" panose="020F0600000000000000" pitchFamily="50" charset="-128"/>
              </a:rPr>
              <a:t>学習改善</a:t>
            </a:r>
            <a:endParaRPr lang="ja-JP" altLang="en-US" b="1" dirty="0">
              <a:solidFill>
                <a:prstClr val="black"/>
              </a:solidFill>
              <a:latin typeface="HG丸ｺﾞｼｯｸM-PRO" panose="020F0600000000000000" pitchFamily="50" charset="-128"/>
              <a:ea typeface="HG丸ｺﾞｼｯｸM-PRO" panose="020F0600000000000000" pitchFamily="50" charset="-128"/>
            </a:endParaRPr>
          </a:p>
        </p:txBody>
      </p:sp>
    </p:spTree>
    <p:custDataLst>
      <p:tags r:id="rId1"/>
    </p:custDataLst>
    <p:extLst>
      <p:ext uri="{BB962C8B-B14F-4D97-AF65-F5344CB8AC3E}">
        <p14:creationId xmlns:p14="http://schemas.microsoft.com/office/powerpoint/2010/main" val="172556712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72508">
        <p15:prstTrans prst="pageCurlDouble"/>
      </p:transition>
    </mc:Choice>
    <mc:Fallback xmlns="">
      <p:transition spd="slow" advTm="72508">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4"/>
                                        </p:tgtEl>
                                        <p:attrNameLst>
                                          <p:attrName>style.visibility</p:attrName>
                                        </p:attrNameLst>
                                      </p:cBhvr>
                                      <p:to>
                                        <p:strVal val="visible"/>
                                      </p:to>
                                    </p:set>
                                    <p:animEffect transition="in" filter="fade">
                                      <p:cBhvr>
                                        <p:cTn id="7" dur="1100"/>
                                        <p:tgtEl>
                                          <p:spTgt spid="5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9"/>
                                        </p:tgtEl>
                                        <p:attrNameLst>
                                          <p:attrName>style.visibility</p:attrName>
                                        </p:attrNameLst>
                                      </p:cBhvr>
                                      <p:to>
                                        <p:strVal val="visible"/>
                                      </p:to>
                                    </p:set>
                                    <p:animEffect transition="in" filter="fade">
                                      <p:cBhvr>
                                        <p:cTn id="12" dur="1000"/>
                                        <p:tgtEl>
                                          <p:spTgt spid="109"/>
                                        </p:tgtEl>
                                      </p:cBhvr>
                                    </p:animEffect>
                                  </p:childTnLst>
                                </p:cTn>
                              </p:par>
                            </p:childTnLst>
                          </p:cTn>
                        </p:par>
                        <p:par>
                          <p:cTn id="13" fill="hold">
                            <p:stCondLst>
                              <p:cond delay="1000"/>
                            </p:stCondLst>
                            <p:childTnLst>
                              <p:par>
                                <p:cTn id="14" presetID="10" presetClass="entr" presetSubtype="0" fill="hold" grpId="0" nodeType="afterEffect">
                                  <p:stCondLst>
                                    <p:cond delay="500"/>
                                  </p:stCondLst>
                                  <p:childTnLst>
                                    <p:set>
                                      <p:cBhvr>
                                        <p:cTn id="15" dur="1" fill="hold">
                                          <p:stCondLst>
                                            <p:cond delay="0"/>
                                          </p:stCondLst>
                                        </p:cTn>
                                        <p:tgtEl>
                                          <p:spTgt spid="106"/>
                                        </p:tgtEl>
                                        <p:attrNameLst>
                                          <p:attrName>style.visibility</p:attrName>
                                        </p:attrNameLst>
                                      </p:cBhvr>
                                      <p:to>
                                        <p:strVal val="visible"/>
                                      </p:to>
                                    </p:set>
                                    <p:animEffect transition="in" filter="fade">
                                      <p:cBhvr>
                                        <p:cTn id="16" dur="1000"/>
                                        <p:tgtEl>
                                          <p:spTgt spid="106"/>
                                        </p:tgtEl>
                                      </p:cBhvr>
                                    </p:animEffect>
                                  </p:childTnLst>
                                </p:cTn>
                              </p:par>
                              <p:par>
                                <p:cTn id="17" presetID="10" presetClass="entr" presetSubtype="0" fill="hold" grpId="0" nodeType="withEffect">
                                  <p:stCondLst>
                                    <p:cond delay="500"/>
                                  </p:stCondLst>
                                  <p:childTnLst>
                                    <p:set>
                                      <p:cBhvr>
                                        <p:cTn id="18" dur="1" fill="hold">
                                          <p:stCondLst>
                                            <p:cond delay="0"/>
                                          </p:stCondLst>
                                        </p:cTn>
                                        <p:tgtEl>
                                          <p:spTgt spid="113"/>
                                        </p:tgtEl>
                                        <p:attrNameLst>
                                          <p:attrName>style.visibility</p:attrName>
                                        </p:attrNameLst>
                                      </p:cBhvr>
                                      <p:to>
                                        <p:strVal val="visible"/>
                                      </p:to>
                                    </p:set>
                                    <p:animEffect transition="in" filter="fade">
                                      <p:cBhvr>
                                        <p:cTn id="19" dur="1000"/>
                                        <p:tgtEl>
                                          <p:spTgt spid="113"/>
                                        </p:tgtEl>
                                      </p:cBhvr>
                                    </p:animEffect>
                                  </p:childTnLst>
                                </p:cTn>
                              </p:par>
                              <p:par>
                                <p:cTn id="20" presetID="10" presetClass="entr" presetSubtype="0" fill="hold" grpId="0" nodeType="withEffect">
                                  <p:stCondLst>
                                    <p:cond delay="500"/>
                                  </p:stCondLst>
                                  <p:childTnLst>
                                    <p:set>
                                      <p:cBhvr>
                                        <p:cTn id="21" dur="1" fill="hold">
                                          <p:stCondLst>
                                            <p:cond delay="0"/>
                                          </p:stCondLst>
                                        </p:cTn>
                                        <p:tgtEl>
                                          <p:spTgt spid="118"/>
                                        </p:tgtEl>
                                        <p:attrNameLst>
                                          <p:attrName>style.visibility</p:attrName>
                                        </p:attrNameLst>
                                      </p:cBhvr>
                                      <p:to>
                                        <p:strVal val="visible"/>
                                      </p:to>
                                    </p:set>
                                    <p:animEffect transition="in" filter="fade">
                                      <p:cBhvr>
                                        <p:cTn id="22" dur="1000"/>
                                        <p:tgtEl>
                                          <p:spTgt spid="118"/>
                                        </p:tgtEl>
                                      </p:cBhvr>
                                    </p:animEffect>
                                  </p:childTnLst>
                                </p:cTn>
                              </p:par>
                            </p:childTnLst>
                          </p:cTn>
                        </p:par>
                        <p:par>
                          <p:cTn id="23" fill="hold">
                            <p:stCondLst>
                              <p:cond delay="2500"/>
                            </p:stCondLst>
                            <p:childTnLst>
                              <p:par>
                                <p:cTn id="24" presetID="10" presetClass="entr" presetSubtype="0" fill="hold" grpId="0" nodeType="afterEffect">
                                  <p:stCondLst>
                                    <p:cond delay="500"/>
                                  </p:stCondLst>
                                  <p:childTnLst>
                                    <p:set>
                                      <p:cBhvr>
                                        <p:cTn id="25" dur="1" fill="hold">
                                          <p:stCondLst>
                                            <p:cond delay="0"/>
                                          </p:stCondLst>
                                        </p:cTn>
                                        <p:tgtEl>
                                          <p:spTgt spid="116"/>
                                        </p:tgtEl>
                                        <p:attrNameLst>
                                          <p:attrName>style.visibility</p:attrName>
                                        </p:attrNameLst>
                                      </p:cBhvr>
                                      <p:to>
                                        <p:strVal val="visible"/>
                                      </p:to>
                                    </p:set>
                                    <p:animEffect transition="in" filter="fade">
                                      <p:cBhvr>
                                        <p:cTn id="26" dur="1000"/>
                                        <p:tgtEl>
                                          <p:spTgt spid="116"/>
                                        </p:tgtEl>
                                      </p:cBhvr>
                                    </p:animEffect>
                                  </p:childTnLst>
                                </p:cTn>
                              </p:par>
                            </p:childTnLst>
                          </p:cTn>
                        </p:par>
                        <p:par>
                          <p:cTn id="27" fill="hold">
                            <p:stCondLst>
                              <p:cond delay="4000"/>
                            </p:stCondLst>
                            <p:childTnLst>
                              <p:par>
                                <p:cTn id="28" presetID="10" presetClass="entr" presetSubtype="0" fill="hold" grpId="0" nodeType="afterEffect">
                                  <p:stCondLst>
                                    <p:cond delay="500"/>
                                  </p:stCondLst>
                                  <p:childTnLst>
                                    <p:set>
                                      <p:cBhvr>
                                        <p:cTn id="29" dur="1" fill="hold">
                                          <p:stCondLst>
                                            <p:cond delay="0"/>
                                          </p:stCondLst>
                                        </p:cTn>
                                        <p:tgtEl>
                                          <p:spTgt spid="107"/>
                                        </p:tgtEl>
                                        <p:attrNameLst>
                                          <p:attrName>style.visibility</p:attrName>
                                        </p:attrNameLst>
                                      </p:cBhvr>
                                      <p:to>
                                        <p:strVal val="visible"/>
                                      </p:to>
                                    </p:set>
                                    <p:animEffect transition="in" filter="fade">
                                      <p:cBhvr>
                                        <p:cTn id="30" dur="1000"/>
                                        <p:tgtEl>
                                          <p:spTgt spid="107"/>
                                        </p:tgtEl>
                                      </p:cBhvr>
                                    </p:animEffect>
                                  </p:childTnLst>
                                </p:cTn>
                              </p:par>
                            </p:childTnLst>
                          </p:cTn>
                        </p:par>
                        <p:par>
                          <p:cTn id="31" fill="hold">
                            <p:stCondLst>
                              <p:cond delay="5500"/>
                            </p:stCondLst>
                            <p:childTnLst>
                              <p:par>
                                <p:cTn id="32" presetID="10" presetClass="entr" presetSubtype="0" fill="hold" grpId="0" nodeType="afterEffect">
                                  <p:stCondLst>
                                    <p:cond delay="500"/>
                                  </p:stCondLst>
                                  <p:childTnLst>
                                    <p:set>
                                      <p:cBhvr>
                                        <p:cTn id="33" dur="1" fill="hold">
                                          <p:stCondLst>
                                            <p:cond delay="0"/>
                                          </p:stCondLst>
                                        </p:cTn>
                                        <p:tgtEl>
                                          <p:spTgt spid="117"/>
                                        </p:tgtEl>
                                        <p:attrNameLst>
                                          <p:attrName>style.visibility</p:attrName>
                                        </p:attrNameLst>
                                      </p:cBhvr>
                                      <p:to>
                                        <p:strVal val="visible"/>
                                      </p:to>
                                    </p:set>
                                    <p:animEffect transition="in" filter="fade">
                                      <p:cBhvr>
                                        <p:cTn id="34" dur="1000"/>
                                        <p:tgtEl>
                                          <p:spTgt spid="117"/>
                                        </p:tgtEl>
                                      </p:cBhvr>
                                    </p:animEffect>
                                  </p:childTnLst>
                                </p:cTn>
                              </p:par>
                              <p:par>
                                <p:cTn id="35" presetID="10" presetClass="entr" presetSubtype="0" fill="hold" grpId="0" nodeType="withEffect">
                                  <p:stCondLst>
                                    <p:cond delay="500"/>
                                  </p:stCondLst>
                                  <p:childTnLst>
                                    <p:set>
                                      <p:cBhvr>
                                        <p:cTn id="36" dur="1" fill="hold">
                                          <p:stCondLst>
                                            <p:cond delay="0"/>
                                          </p:stCondLst>
                                        </p:cTn>
                                        <p:tgtEl>
                                          <p:spTgt spid="114"/>
                                        </p:tgtEl>
                                        <p:attrNameLst>
                                          <p:attrName>style.visibility</p:attrName>
                                        </p:attrNameLst>
                                      </p:cBhvr>
                                      <p:to>
                                        <p:strVal val="visible"/>
                                      </p:to>
                                    </p:set>
                                    <p:animEffect transition="in" filter="fade">
                                      <p:cBhvr>
                                        <p:cTn id="37" dur="1000"/>
                                        <p:tgtEl>
                                          <p:spTgt spid="114"/>
                                        </p:tgtEl>
                                      </p:cBhvr>
                                    </p:animEffect>
                                  </p:childTnLst>
                                </p:cTn>
                              </p:par>
                            </p:childTnLst>
                          </p:cTn>
                        </p:par>
                        <p:par>
                          <p:cTn id="38" fill="hold">
                            <p:stCondLst>
                              <p:cond delay="7000"/>
                            </p:stCondLst>
                            <p:childTnLst>
                              <p:par>
                                <p:cTn id="39" presetID="10" presetClass="entr" presetSubtype="0" fill="hold" grpId="0" nodeType="afterEffect">
                                  <p:stCondLst>
                                    <p:cond delay="500"/>
                                  </p:stCondLst>
                                  <p:childTnLst>
                                    <p:set>
                                      <p:cBhvr>
                                        <p:cTn id="40" dur="1" fill="hold">
                                          <p:stCondLst>
                                            <p:cond delay="0"/>
                                          </p:stCondLst>
                                        </p:cTn>
                                        <p:tgtEl>
                                          <p:spTgt spid="108"/>
                                        </p:tgtEl>
                                        <p:attrNameLst>
                                          <p:attrName>style.visibility</p:attrName>
                                        </p:attrNameLst>
                                      </p:cBhvr>
                                      <p:to>
                                        <p:strVal val="visible"/>
                                      </p:to>
                                    </p:set>
                                    <p:animEffect transition="in" filter="fade">
                                      <p:cBhvr>
                                        <p:cTn id="41" dur="1000"/>
                                        <p:tgtEl>
                                          <p:spTgt spid="108"/>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115"/>
                                        </p:tgtEl>
                                        <p:attrNameLst>
                                          <p:attrName>style.visibility</p:attrName>
                                        </p:attrNameLst>
                                      </p:cBhvr>
                                      <p:to>
                                        <p:strVal val="visible"/>
                                      </p:to>
                                    </p:set>
                                    <p:animEffect transition="in" filter="fade">
                                      <p:cBhvr>
                                        <p:cTn id="46" dur="1000"/>
                                        <p:tgtEl>
                                          <p:spTgt spid="115"/>
                                        </p:tgtEl>
                                      </p:cBhvr>
                                    </p:animEffect>
                                  </p:childTnLst>
                                </p:cTn>
                              </p:par>
                            </p:childTnLst>
                          </p:cTn>
                        </p:par>
                        <p:par>
                          <p:cTn id="47" fill="hold">
                            <p:stCondLst>
                              <p:cond delay="1000"/>
                            </p:stCondLst>
                            <p:childTnLst>
                              <p:par>
                                <p:cTn id="48" presetID="10" presetClass="entr" presetSubtype="0" fill="hold" grpId="0" nodeType="afterEffect">
                                  <p:stCondLst>
                                    <p:cond delay="500"/>
                                  </p:stCondLst>
                                  <p:childTnLst>
                                    <p:set>
                                      <p:cBhvr>
                                        <p:cTn id="49" dur="1" fill="hold">
                                          <p:stCondLst>
                                            <p:cond delay="0"/>
                                          </p:stCondLst>
                                        </p:cTn>
                                        <p:tgtEl>
                                          <p:spTgt spid="123"/>
                                        </p:tgtEl>
                                        <p:attrNameLst>
                                          <p:attrName>style.visibility</p:attrName>
                                        </p:attrNameLst>
                                      </p:cBhvr>
                                      <p:to>
                                        <p:strVal val="visible"/>
                                      </p:to>
                                    </p:set>
                                    <p:animEffect transition="in" filter="fade">
                                      <p:cBhvr>
                                        <p:cTn id="50" dur="1000"/>
                                        <p:tgtEl>
                                          <p:spTgt spid="123"/>
                                        </p:tgtEl>
                                      </p:cBhvr>
                                    </p:animEffect>
                                  </p:childTnLst>
                                </p:cTn>
                              </p:par>
                              <p:par>
                                <p:cTn id="51" presetID="10" presetClass="entr" presetSubtype="0" fill="hold" grpId="0" nodeType="withEffect">
                                  <p:stCondLst>
                                    <p:cond delay="500"/>
                                  </p:stCondLst>
                                  <p:childTnLst>
                                    <p:set>
                                      <p:cBhvr>
                                        <p:cTn id="52" dur="1" fill="hold">
                                          <p:stCondLst>
                                            <p:cond delay="0"/>
                                          </p:stCondLst>
                                        </p:cTn>
                                        <p:tgtEl>
                                          <p:spTgt spid="119"/>
                                        </p:tgtEl>
                                        <p:attrNameLst>
                                          <p:attrName>style.visibility</p:attrName>
                                        </p:attrNameLst>
                                      </p:cBhvr>
                                      <p:to>
                                        <p:strVal val="visible"/>
                                      </p:to>
                                    </p:set>
                                    <p:animEffect transition="in" filter="fade">
                                      <p:cBhvr>
                                        <p:cTn id="53" dur="1000"/>
                                        <p:tgtEl>
                                          <p:spTgt spid="119"/>
                                        </p:tgtEl>
                                      </p:cBhvr>
                                    </p:animEffect>
                                  </p:childTnLst>
                                </p:cTn>
                              </p:par>
                              <p:par>
                                <p:cTn id="54" presetID="10" presetClass="entr" presetSubtype="0" fill="hold" grpId="0" nodeType="withEffect">
                                  <p:stCondLst>
                                    <p:cond delay="500"/>
                                  </p:stCondLst>
                                  <p:childTnLst>
                                    <p:set>
                                      <p:cBhvr>
                                        <p:cTn id="55" dur="1" fill="hold">
                                          <p:stCondLst>
                                            <p:cond delay="0"/>
                                          </p:stCondLst>
                                        </p:cTn>
                                        <p:tgtEl>
                                          <p:spTgt spid="120"/>
                                        </p:tgtEl>
                                        <p:attrNameLst>
                                          <p:attrName>style.visibility</p:attrName>
                                        </p:attrNameLst>
                                      </p:cBhvr>
                                      <p:to>
                                        <p:strVal val="visible"/>
                                      </p:to>
                                    </p:set>
                                    <p:animEffect transition="in" filter="fade">
                                      <p:cBhvr>
                                        <p:cTn id="56" dur="1000"/>
                                        <p:tgtEl>
                                          <p:spTgt spid="120"/>
                                        </p:tgtEl>
                                      </p:cBhvr>
                                    </p:animEffect>
                                  </p:childTnLst>
                                </p:cTn>
                              </p:par>
                            </p:childTnLst>
                          </p:cTn>
                        </p:par>
                        <p:par>
                          <p:cTn id="57" fill="hold">
                            <p:stCondLst>
                              <p:cond delay="2500"/>
                            </p:stCondLst>
                            <p:childTnLst>
                              <p:par>
                                <p:cTn id="58" presetID="10" presetClass="entr" presetSubtype="0" fill="hold" grpId="0" nodeType="afterEffect">
                                  <p:stCondLst>
                                    <p:cond delay="500"/>
                                  </p:stCondLst>
                                  <p:childTnLst>
                                    <p:set>
                                      <p:cBhvr>
                                        <p:cTn id="59" dur="1" fill="hold">
                                          <p:stCondLst>
                                            <p:cond delay="0"/>
                                          </p:stCondLst>
                                        </p:cTn>
                                        <p:tgtEl>
                                          <p:spTgt spid="110"/>
                                        </p:tgtEl>
                                        <p:attrNameLst>
                                          <p:attrName>style.visibility</p:attrName>
                                        </p:attrNameLst>
                                      </p:cBhvr>
                                      <p:to>
                                        <p:strVal val="visible"/>
                                      </p:to>
                                    </p:set>
                                    <p:animEffect transition="in" filter="fade">
                                      <p:cBhvr>
                                        <p:cTn id="60" dur="1000"/>
                                        <p:tgtEl>
                                          <p:spTgt spid="110"/>
                                        </p:tgtEl>
                                      </p:cBhvr>
                                    </p:animEffect>
                                  </p:childTnLst>
                                </p:cTn>
                              </p:par>
                              <p:par>
                                <p:cTn id="61" presetID="10" presetClass="entr" presetSubtype="0" fill="hold" grpId="0" nodeType="withEffect">
                                  <p:stCondLst>
                                    <p:cond delay="500"/>
                                  </p:stCondLst>
                                  <p:childTnLst>
                                    <p:set>
                                      <p:cBhvr>
                                        <p:cTn id="62" dur="1" fill="hold">
                                          <p:stCondLst>
                                            <p:cond delay="0"/>
                                          </p:stCondLst>
                                        </p:cTn>
                                        <p:tgtEl>
                                          <p:spTgt spid="122"/>
                                        </p:tgtEl>
                                        <p:attrNameLst>
                                          <p:attrName>style.visibility</p:attrName>
                                        </p:attrNameLst>
                                      </p:cBhvr>
                                      <p:to>
                                        <p:strVal val="visible"/>
                                      </p:to>
                                    </p:set>
                                    <p:animEffect transition="in" filter="fade">
                                      <p:cBhvr>
                                        <p:cTn id="63" dur="1000"/>
                                        <p:tgtEl>
                                          <p:spTgt spid="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 grpId="0" animBg="1"/>
      <p:bldP spid="107" grpId="0" animBg="1"/>
      <p:bldP spid="110" grpId="0" animBg="1"/>
      <p:bldP spid="113" grpId="0" animBg="1"/>
      <p:bldP spid="115" grpId="0" animBg="1"/>
      <p:bldP spid="116" grpId="0" animBg="1"/>
      <p:bldP spid="117" grpId="0" animBg="1"/>
      <p:bldP spid="118" grpId="0" animBg="1"/>
      <p:bldP spid="119" grpId="0" animBg="1"/>
      <p:bldP spid="120" grpId="0" animBg="1"/>
      <p:bldP spid="122" grpId="0" animBg="1"/>
      <p:bldP spid="123" grpId="0" animBg="1"/>
      <p:bldP spid="54" grpId="0" animBg="1"/>
      <p:bldP spid="108" grpId="0" animBg="1"/>
      <p:bldP spid="109" grpId="0" animBg="1"/>
      <p:bldP spid="11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グループ化 14"/>
          <p:cNvGrpSpPr/>
          <p:nvPr/>
        </p:nvGrpSpPr>
        <p:grpSpPr>
          <a:xfrm>
            <a:off x="1038497" y="2422994"/>
            <a:ext cx="7961146" cy="4038057"/>
            <a:chOff x="1528353" y="2076992"/>
            <a:chExt cx="9792000" cy="4398378"/>
          </a:xfrm>
        </p:grpSpPr>
        <p:sp>
          <p:nvSpPr>
            <p:cNvPr id="9" name="正方形/長方形 8"/>
            <p:cNvSpPr/>
            <p:nvPr/>
          </p:nvSpPr>
          <p:spPr>
            <a:xfrm>
              <a:off x="1528353" y="2076992"/>
              <a:ext cx="9792000" cy="14400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0" name="正方形/長方形 9"/>
            <p:cNvSpPr/>
            <p:nvPr/>
          </p:nvSpPr>
          <p:spPr>
            <a:xfrm>
              <a:off x="1528353" y="3556181"/>
              <a:ext cx="9792000" cy="1440000"/>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1" name="正方形/長方形 10"/>
            <p:cNvSpPr/>
            <p:nvPr/>
          </p:nvSpPr>
          <p:spPr>
            <a:xfrm>
              <a:off x="1528353" y="5035370"/>
              <a:ext cx="9792000" cy="1440000"/>
            </a:xfrm>
            <a:prstGeom prst="rect">
              <a:avLst/>
            </a:prstGeom>
            <a:solidFill>
              <a:srgbClr val="FFFF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grpSp>
      <p:graphicFrame>
        <p:nvGraphicFramePr>
          <p:cNvPr id="24" name="表 23"/>
          <p:cNvGraphicFramePr>
            <a:graphicFrameLocks noGrp="1"/>
          </p:cNvGraphicFramePr>
          <p:nvPr/>
        </p:nvGraphicFramePr>
        <p:xfrm>
          <a:off x="1038497" y="2140118"/>
          <a:ext cx="7961148" cy="251460"/>
        </p:xfrm>
        <a:graphic>
          <a:graphicData uri="http://schemas.openxmlformats.org/drawingml/2006/table">
            <a:tbl>
              <a:tblPr firstRow="1" bandRow="1">
                <a:tableStyleId>{5C22544A-7EE6-4342-B048-85BDC9FD1C3A}</a:tableStyleId>
              </a:tblPr>
              <a:tblGrid>
                <a:gridCol w="1326858">
                  <a:extLst>
                    <a:ext uri="{9D8B030D-6E8A-4147-A177-3AD203B41FA5}">
                      <a16:colId xmlns:a16="http://schemas.microsoft.com/office/drawing/2014/main" val="2551585661"/>
                    </a:ext>
                  </a:extLst>
                </a:gridCol>
                <a:gridCol w="1326858">
                  <a:extLst>
                    <a:ext uri="{9D8B030D-6E8A-4147-A177-3AD203B41FA5}">
                      <a16:colId xmlns:a16="http://schemas.microsoft.com/office/drawing/2014/main" val="3233708254"/>
                    </a:ext>
                  </a:extLst>
                </a:gridCol>
                <a:gridCol w="1326858">
                  <a:extLst>
                    <a:ext uri="{9D8B030D-6E8A-4147-A177-3AD203B41FA5}">
                      <a16:colId xmlns:a16="http://schemas.microsoft.com/office/drawing/2014/main" val="2527043189"/>
                    </a:ext>
                  </a:extLst>
                </a:gridCol>
                <a:gridCol w="1326858">
                  <a:extLst>
                    <a:ext uri="{9D8B030D-6E8A-4147-A177-3AD203B41FA5}">
                      <a16:colId xmlns:a16="http://schemas.microsoft.com/office/drawing/2014/main" val="1632653165"/>
                    </a:ext>
                  </a:extLst>
                </a:gridCol>
                <a:gridCol w="1326858">
                  <a:extLst>
                    <a:ext uri="{9D8B030D-6E8A-4147-A177-3AD203B41FA5}">
                      <a16:colId xmlns:a16="http://schemas.microsoft.com/office/drawing/2014/main" val="3168661459"/>
                    </a:ext>
                  </a:extLst>
                </a:gridCol>
                <a:gridCol w="1326858">
                  <a:extLst>
                    <a:ext uri="{9D8B030D-6E8A-4147-A177-3AD203B41FA5}">
                      <a16:colId xmlns:a16="http://schemas.microsoft.com/office/drawing/2014/main" val="496731606"/>
                    </a:ext>
                  </a:extLst>
                </a:gridCol>
              </a:tblGrid>
              <a:tr h="243000">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第１時</a:t>
                      </a:r>
                    </a:p>
                  </a:txBody>
                  <a:tcPr marL="68580" marR="68580" marT="34290" marB="34290" anchor="ctr">
                    <a:lnR w="57150" cap="flat" cmpd="sng" algn="ctr">
                      <a:solidFill>
                        <a:schemeClr val="bg1"/>
                      </a:solidFill>
                      <a:prstDash val="solid"/>
                      <a:round/>
                      <a:headEnd type="none" w="med" len="med"/>
                      <a:tailEnd type="none" w="med" len="med"/>
                    </a:lnR>
                    <a:solidFill>
                      <a:schemeClr val="accent5">
                        <a:lumMod val="50000"/>
                      </a:schemeClr>
                    </a:solidFill>
                  </a:tcPr>
                </a:tc>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第２時</a:t>
                      </a:r>
                      <a:endParaRPr kumimoji="1" lang="ja-JP" altLang="en-US" sz="1200" dirty="0"/>
                    </a:p>
                  </a:txBody>
                  <a:tcPr marL="68580" marR="68580" marT="34290" marB="3429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solidFill>
                      <a:schemeClr val="accent5">
                        <a:lumMod val="50000"/>
                      </a:schemeClr>
                    </a:solidFill>
                  </a:tcPr>
                </a:tc>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第３時</a:t>
                      </a:r>
                      <a:endParaRPr kumimoji="1" lang="ja-JP" altLang="en-US" sz="1200" dirty="0"/>
                    </a:p>
                  </a:txBody>
                  <a:tcPr marL="68580" marR="68580" marT="34290" marB="3429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solidFill>
                      <a:schemeClr val="accent5">
                        <a:lumMod val="50000"/>
                      </a:schemeClr>
                    </a:solidFill>
                  </a:tcPr>
                </a:tc>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第４時</a:t>
                      </a:r>
                      <a:endParaRPr kumimoji="1" lang="ja-JP" altLang="en-US" sz="1200" dirty="0"/>
                    </a:p>
                  </a:txBody>
                  <a:tcPr marL="68580" marR="68580" marT="34290" marB="3429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solidFill>
                      <a:schemeClr val="accent5">
                        <a:lumMod val="50000"/>
                      </a:schemeClr>
                    </a:solidFill>
                  </a:tcPr>
                </a:tc>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第５時</a:t>
                      </a:r>
                      <a:endParaRPr kumimoji="1" lang="ja-JP" altLang="en-US" sz="1200" dirty="0"/>
                    </a:p>
                  </a:txBody>
                  <a:tcPr marL="68580" marR="68580" marT="34290" marB="3429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solidFill>
                      <a:schemeClr val="accent5">
                        <a:lumMod val="50000"/>
                      </a:schemeClr>
                    </a:solidFill>
                  </a:tcPr>
                </a:tc>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第６時</a:t>
                      </a:r>
                      <a:endParaRPr kumimoji="1" lang="ja-JP" altLang="en-US" sz="1200" dirty="0"/>
                    </a:p>
                  </a:txBody>
                  <a:tcPr marL="68580" marR="68580" marT="34290" marB="34290" anchor="ctr">
                    <a:lnL w="57150" cap="flat" cmpd="sng" algn="ctr">
                      <a:solidFill>
                        <a:schemeClr val="bg1"/>
                      </a:solidFill>
                      <a:prstDash val="solid"/>
                      <a:round/>
                      <a:headEnd type="none" w="med" len="med"/>
                      <a:tailEnd type="none" w="med" len="med"/>
                    </a:lnL>
                    <a:solidFill>
                      <a:schemeClr val="accent5">
                        <a:lumMod val="50000"/>
                      </a:schemeClr>
                    </a:solidFill>
                  </a:tcPr>
                </a:tc>
                <a:extLst>
                  <a:ext uri="{0D108BD9-81ED-4DB2-BD59-A6C34878D82A}">
                    <a16:rowId xmlns:a16="http://schemas.microsoft.com/office/drawing/2014/main" val="4266682732"/>
                  </a:ext>
                </a:extLst>
              </a:tr>
            </a:tbl>
          </a:graphicData>
        </a:graphic>
      </p:graphicFrame>
      <p:grpSp>
        <p:nvGrpSpPr>
          <p:cNvPr id="45" name="グループ化 44"/>
          <p:cNvGrpSpPr/>
          <p:nvPr/>
        </p:nvGrpSpPr>
        <p:grpSpPr>
          <a:xfrm>
            <a:off x="156753" y="2326822"/>
            <a:ext cx="822962" cy="4126228"/>
            <a:chOff x="156752" y="1959429"/>
            <a:chExt cx="1097282" cy="4637314"/>
          </a:xfrm>
        </p:grpSpPr>
        <p:sp>
          <p:nvSpPr>
            <p:cNvPr id="46" name="角丸四角形 45"/>
            <p:cNvSpPr/>
            <p:nvPr/>
          </p:nvSpPr>
          <p:spPr>
            <a:xfrm>
              <a:off x="195943" y="1959429"/>
              <a:ext cx="1058091" cy="4637314"/>
            </a:xfrm>
            <a:prstGeom prst="roundRect">
              <a:avLst/>
            </a:prstGeom>
            <a:noFill/>
            <a:ln w="381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47" name="グループ化 46"/>
            <p:cNvGrpSpPr/>
            <p:nvPr/>
          </p:nvGrpSpPr>
          <p:grpSpPr>
            <a:xfrm>
              <a:off x="156752" y="2076992"/>
              <a:ext cx="986246" cy="4411613"/>
              <a:chOff x="378823" y="2076992"/>
              <a:chExt cx="986246" cy="4411613"/>
            </a:xfrm>
          </p:grpSpPr>
          <p:grpSp>
            <p:nvGrpSpPr>
              <p:cNvPr id="48" name="グループ化 47"/>
              <p:cNvGrpSpPr/>
              <p:nvPr/>
            </p:nvGrpSpPr>
            <p:grpSpPr>
              <a:xfrm>
                <a:off x="868678" y="2076992"/>
                <a:ext cx="496391" cy="4411612"/>
                <a:chOff x="868678" y="2076992"/>
                <a:chExt cx="496391" cy="4411612"/>
              </a:xfrm>
            </p:grpSpPr>
            <p:sp>
              <p:nvSpPr>
                <p:cNvPr id="50" name="正方形/長方形 49"/>
                <p:cNvSpPr/>
                <p:nvPr/>
              </p:nvSpPr>
              <p:spPr>
                <a:xfrm>
                  <a:off x="868680" y="2076992"/>
                  <a:ext cx="496389" cy="1440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smtClean="0">
                      <a:ln>
                        <a:noFill/>
                      </a:ln>
                      <a:solidFill>
                        <a:prstClr val="white"/>
                      </a:solidFill>
                      <a:effectLst/>
                      <a:uLnTx/>
                      <a:uFillTx/>
                      <a:latin typeface="HGS創英角ﾎﾟｯﾌﾟ体" panose="040B0A00000000000000" pitchFamily="50" charset="-128"/>
                      <a:ea typeface="HGS創英角ﾎﾟｯﾌﾟ体" panose="040B0A00000000000000" pitchFamily="50" charset="-128"/>
                      <a:cs typeface="+mn-cs"/>
                    </a:rPr>
                    <a:t>知識・技能</a:t>
                  </a:r>
                  <a:endParaRPr kumimoji="0" lang="ja-JP" altLang="en-US" sz="1200" b="0" i="0" u="none" strike="noStrike" kern="1200" cap="none" spc="0" normalizeH="0" baseline="0" noProof="0" dirty="0">
                    <a:ln>
                      <a:noFill/>
                    </a:ln>
                    <a:solidFill>
                      <a:prstClr val="white"/>
                    </a:solidFill>
                    <a:effectLst/>
                    <a:uLnTx/>
                    <a:uFillTx/>
                    <a:latin typeface="HGS創英角ﾎﾟｯﾌﾟ体" panose="040B0A00000000000000" pitchFamily="50" charset="-128"/>
                    <a:ea typeface="HGS創英角ﾎﾟｯﾌﾟ体" panose="040B0A00000000000000" pitchFamily="50" charset="-128"/>
                    <a:cs typeface="+mn-cs"/>
                  </a:endParaRPr>
                </a:p>
              </p:txBody>
            </p:sp>
            <p:sp>
              <p:nvSpPr>
                <p:cNvPr id="51" name="正方形/長方形 50"/>
                <p:cNvSpPr/>
                <p:nvPr/>
              </p:nvSpPr>
              <p:spPr>
                <a:xfrm>
                  <a:off x="868679" y="3559262"/>
                  <a:ext cx="496389" cy="14400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050" b="0" i="0" u="none" strike="noStrike" kern="1200" cap="none" spc="0" normalizeH="0" baseline="0" noProof="0" dirty="0" smtClean="0">
                      <a:ln>
                        <a:noFill/>
                      </a:ln>
                      <a:solidFill>
                        <a:prstClr val="white"/>
                      </a:solidFill>
                      <a:effectLst/>
                      <a:uLnTx/>
                      <a:uFillTx/>
                      <a:latin typeface="HGS創英角ﾎﾟｯﾌﾟ体" panose="040B0A00000000000000" pitchFamily="50" charset="-128"/>
                      <a:ea typeface="HGS創英角ﾎﾟｯﾌﾟ体" panose="040B0A00000000000000" pitchFamily="50" charset="-128"/>
                      <a:cs typeface="+mn-cs"/>
                    </a:rPr>
                    <a:t>思考・判断・表現</a:t>
                  </a:r>
                  <a:endParaRPr kumimoji="0" lang="ja-JP" altLang="en-US" sz="1050" b="0" i="0" u="none" strike="noStrike" kern="1200" cap="none" spc="0" normalizeH="0" baseline="0" noProof="0" dirty="0">
                    <a:ln>
                      <a:noFill/>
                    </a:ln>
                    <a:solidFill>
                      <a:prstClr val="white"/>
                    </a:solidFill>
                    <a:effectLst/>
                    <a:uLnTx/>
                    <a:uFillTx/>
                    <a:latin typeface="HGS創英角ﾎﾟｯﾌﾟ体" panose="040B0A00000000000000" pitchFamily="50" charset="-128"/>
                    <a:ea typeface="HGS創英角ﾎﾟｯﾌﾟ体" panose="040B0A00000000000000" pitchFamily="50" charset="-128"/>
                    <a:cs typeface="+mn-cs"/>
                  </a:endParaRPr>
                </a:p>
              </p:txBody>
            </p:sp>
            <p:sp>
              <p:nvSpPr>
                <p:cNvPr id="52" name="正方形/長方形 51"/>
                <p:cNvSpPr/>
                <p:nvPr/>
              </p:nvSpPr>
              <p:spPr>
                <a:xfrm>
                  <a:off x="868678" y="5048604"/>
                  <a:ext cx="496389" cy="1440000"/>
                </a:xfrm>
                <a:prstGeom prst="rect">
                  <a:avLst/>
                </a:prstGeom>
                <a:solidFill>
                  <a:srgbClr val="FF5050"/>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050" b="0" i="0" u="none" strike="noStrike" kern="1200" cap="none" spc="0" normalizeH="0" baseline="0" noProof="0" dirty="0">
                      <a:ln>
                        <a:noFill/>
                      </a:ln>
                      <a:solidFill>
                        <a:prstClr val="white"/>
                      </a:solidFill>
                      <a:effectLst/>
                      <a:uLnTx/>
                      <a:uFillTx/>
                      <a:latin typeface="HGS創英角ﾎﾟｯﾌﾟ体" panose="040B0A00000000000000" pitchFamily="50" charset="-128"/>
                      <a:ea typeface="HGS創英角ﾎﾟｯﾌﾟ体" panose="040B0A00000000000000" pitchFamily="50" charset="-128"/>
                      <a:cs typeface="+mn-cs"/>
                    </a:rPr>
                    <a:t>主体的に学習に</a:t>
                  </a:r>
                  <a:endParaRPr kumimoji="0" lang="en-US" altLang="ja-JP" sz="1050" b="0" i="0" u="none" strike="noStrike" kern="1200" cap="none" spc="0" normalizeH="0" baseline="0" noProof="0" dirty="0">
                    <a:ln>
                      <a:noFill/>
                    </a:ln>
                    <a:solidFill>
                      <a:prstClr val="white"/>
                    </a:solidFill>
                    <a:effectLst/>
                    <a:uLnTx/>
                    <a:uFillTx/>
                    <a:latin typeface="HGS創英角ﾎﾟｯﾌﾟ体" panose="040B0A00000000000000" pitchFamily="50" charset="-128"/>
                    <a:ea typeface="HGS創英角ﾎﾟｯﾌﾟ体" panose="040B0A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050" b="0" i="0" u="none" strike="noStrike" kern="1200" cap="none" spc="0" normalizeH="0" baseline="0" noProof="0" dirty="0">
                      <a:ln>
                        <a:noFill/>
                      </a:ln>
                      <a:solidFill>
                        <a:prstClr val="white"/>
                      </a:solidFill>
                      <a:effectLst/>
                      <a:uLnTx/>
                      <a:uFillTx/>
                      <a:latin typeface="HGS創英角ﾎﾟｯﾌﾟ体" panose="040B0A00000000000000" pitchFamily="50" charset="-128"/>
                      <a:ea typeface="HGS創英角ﾎﾟｯﾌﾟ体" panose="040B0A00000000000000" pitchFamily="50" charset="-128"/>
                      <a:cs typeface="+mn-cs"/>
                    </a:rPr>
                    <a:t>取り組む態度</a:t>
                  </a:r>
                </a:p>
              </p:txBody>
            </p:sp>
          </p:grpSp>
          <p:sp>
            <p:nvSpPr>
              <p:cNvPr id="49" name="正方形/長方形 48"/>
              <p:cNvSpPr/>
              <p:nvPr/>
            </p:nvSpPr>
            <p:spPr>
              <a:xfrm>
                <a:off x="378823" y="2076993"/>
                <a:ext cx="476794" cy="44116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smtClean="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rPr>
                  <a:t>観点別学習状況評価の各観点</a:t>
                </a:r>
                <a:endParaRPr kumimoji="0" lang="ja-JP" altLang="en-US"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endParaRPr>
              </a:p>
            </p:txBody>
          </p:sp>
        </p:grpSp>
      </p:grpSp>
      <p:sp>
        <p:nvSpPr>
          <p:cNvPr id="60" name="角丸四角形 24">
            <a:extLst>
              <a:ext uri="{FF2B5EF4-FFF2-40B4-BE49-F238E27FC236}">
                <a16:creationId xmlns:a16="http://schemas.microsoft.com/office/drawing/2014/main" id="{4C388650-2CAE-4A92-9FC9-738B59E3ABB0}"/>
              </a:ext>
            </a:extLst>
          </p:cNvPr>
          <p:cNvSpPr/>
          <p:nvPr/>
        </p:nvSpPr>
        <p:spPr>
          <a:xfrm>
            <a:off x="1109518" y="2677386"/>
            <a:ext cx="1188000" cy="817812"/>
          </a:xfrm>
          <a:prstGeom prst="roundRect">
            <a:avLst/>
          </a:prstGeom>
          <a:solidFill>
            <a:srgbClr val="66CCFF"/>
          </a:solidFill>
          <a:ln w="38100">
            <a:solidFill>
              <a:schemeClr val="bg1"/>
            </a:solidFill>
          </a:ln>
          <a:effectLst>
            <a:outerShdw blurRad="50800" dist="38100" dir="5400000" algn="t"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schemeClr val="tx1"/>
                </a:solidFill>
                <a:effectLst/>
                <a:uLnTx/>
                <a:uFillTx/>
                <a:latin typeface="AR P丸ゴシック体E" panose="020F0900000000000000" pitchFamily="50" charset="-128"/>
                <a:ea typeface="AR P丸ゴシック体E" panose="020F0900000000000000" pitchFamily="50" charset="-128"/>
                <a:cs typeface="+mn-cs"/>
              </a:rPr>
              <a:t>指導に</a:t>
            </a:r>
            <a:endParaRPr kumimoji="0" lang="en-US" altLang="ja-JP" sz="1400" b="0" i="0" u="none" strike="noStrike" kern="1200" cap="none" spc="0" normalizeH="0" baseline="0" noProof="0" dirty="0">
              <a:ln>
                <a:noFill/>
              </a:ln>
              <a:solidFill>
                <a:schemeClr val="tx1"/>
              </a:solidFill>
              <a:effectLst/>
              <a:uLnTx/>
              <a:uFillTx/>
              <a:latin typeface="AR P丸ゴシック体E" panose="020F0900000000000000" pitchFamily="50" charset="-128"/>
              <a:ea typeface="AR P丸ゴシック体E" panose="020F09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schemeClr val="tx1"/>
                </a:solidFill>
                <a:effectLst/>
                <a:uLnTx/>
                <a:uFillTx/>
                <a:latin typeface="AR P丸ゴシック体E" panose="020F0900000000000000" pitchFamily="50" charset="-128"/>
                <a:ea typeface="AR P丸ゴシック体E" panose="020F0900000000000000" pitchFamily="50" charset="-128"/>
                <a:cs typeface="+mn-cs"/>
              </a:rPr>
              <a:t>生かす評価</a:t>
            </a:r>
          </a:p>
        </p:txBody>
      </p:sp>
      <p:sp>
        <p:nvSpPr>
          <p:cNvPr id="42" name="角丸四角形 24">
            <a:extLst>
              <a:ext uri="{FF2B5EF4-FFF2-40B4-BE49-F238E27FC236}">
                <a16:creationId xmlns:a16="http://schemas.microsoft.com/office/drawing/2014/main" id="{43E6A47B-BDFF-48E7-96CB-A8D43D359297}"/>
              </a:ext>
            </a:extLst>
          </p:cNvPr>
          <p:cNvSpPr/>
          <p:nvPr/>
        </p:nvSpPr>
        <p:spPr>
          <a:xfrm>
            <a:off x="3768684" y="4059605"/>
            <a:ext cx="1188000" cy="817812"/>
          </a:xfrm>
          <a:prstGeom prst="roundRect">
            <a:avLst/>
          </a:prstGeom>
          <a:solidFill>
            <a:srgbClr val="66FF66"/>
          </a:solidFill>
          <a:ln w="38100">
            <a:solidFill>
              <a:schemeClr val="bg1"/>
            </a:solidFill>
          </a:ln>
          <a:effectLst>
            <a:outerShdw blurRad="50800" dist="38100" dir="5400000" algn="t"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schemeClr val="tx1"/>
                </a:solidFill>
                <a:effectLst/>
                <a:uLnTx/>
                <a:uFillTx/>
                <a:latin typeface="AR P丸ゴシック体E" panose="020F0900000000000000" pitchFamily="50" charset="-128"/>
                <a:ea typeface="AR P丸ゴシック体E" panose="020F0900000000000000" pitchFamily="50" charset="-128"/>
                <a:cs typeface="+mn-cs"/>
              </a:rPr>
              <a:t>指導に</a:t>
            </a:r>
            <a:endParaRPr kumimoji="0" lang="en-US" altLang="ja-JP" sz="1400" b="0" i="0" u="none" strike="noStrike" kern="1200" cap="none" spc="0" normalizeH="0" baseline="0" noProof="0" dirty="0">
              <a:ln>
                <a:noFill/>
              </a:ln>
              <a:solidFill>
                <a:schemeClr val="tx1"/>
              </a:solidFill>
              <a:effectLst/>
              <a:uLnTx/>
              <a:uFillTx/>
              <a:latin typeface="AR P丸ゴシック体E" panose="020F0900000000000000" pitchFamily="50" charset="-128"/>
              <a:ea typeface="AR P丸ゴシック体E" panose="020F09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schemeClr val="tx1"/>
                </a:solidFill>
                <a:effectLst/>
                <a:uLnTx/>
                <a:uFillTx/>
                <a:latin typeface="AR P丸ゴシック体E" panose="020F0900000000000000" pitchFamily="50" charset="-128"/>
                <a:ea typeface="AR P丸ゴシック体E" panose="020F0900000000000000" pitchFamily="50" charset="-128"/>
                <a:cs typeface="+mn-cs"/>
              </a:rPr>
              <a:t>生かす評価</a:t>
            </a:r>
          </a:p>
        </p:txBody>
      </p:sp>
      <p:sp>
        <p:nvSpPr>
          <p:cNvPr id="43" name="角丸四角形 24">
            <a:extLst>
              <a:ext uri="{FF2B5EF4-FFF2-40B4-BE49-F238E27FC236}">
                <a16:creationId xmlns:a16="http://schemas.microsoft.com/office/drawing/2014/main" id="{373B1072-F3C7-465E-86FF-81CCE8004656}"/>
              </a:ext>
            </a:extLst>
          </p:cNvPr>
          <p:cNvSpPr/>
          <p:nvPr/>
        </p:nvSpPr>
        <p:spPr>
          <a:xfrm>
            <a:off x="7714504" y="5362366"/>
            <a:ext cx="1188000" cy="817812"/>
          </a:xfrm>
          <a:prstGeom prst="roundRect">
            <a:avLst/>
          </a:prstGeom>
          <a:solidFill>
            <a:srgbClr val="FF6600"/>
          </a:solidFill>
          <a:ln w="38100">
            <a:solidFill>
              <a:schemeClr val="bg1"/>
            </a:solidFill>
          </a:ln>
          <a:effectLst>
            <a:outerShdw blurRad="50800" dist="38100" dir="5400000" algn="t"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記録に</a:t>
            </a:r>
            <a:endParaRPr kumimoji="0" lang="en-US" altLang="ja-JP"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残す評価</a:t>
            </a:r>
          </a:p>
        </p:txBody>
      </p:sp>
      <p:sp>
        <p:nvSpPr>
          <p:cNvPr id="44" name="角丸四角形 24">
            <a:extLst>
              <a:ext uri="{FF2B5EF4-FFF2-40B4-BE49-F238E27FC236}">
                <a16:creationId xmlns:a16="http://schemas.microsoft.com/office/drawing/2014/main" id="{8C23E451-AD50-46E5-95E2-DD790AD361AE}"/>
              </a:ext>
            </a:extLst>
          </p:cNvPr>
          <p:cNvSpPr/>
          <p:nvPr/>
        </p:nvSpPr>
        <p:spPr>
          <a:xfrm>
            <a:off x="6433599" y="2663169"/>
            <a:ext cx="1188000" cy="817812"/>
          </a:xfrm>
          <a:prstGeom prst="roundRect">
            <a:avLst/>
          </a:prstGeom>
          <a:solidFill>
            <a:srgbClr val="0000CC"/>
          </a:solidFill>
          <a:ln w="38100">
            <a:solidFill>
              <a:schemeClr val="bg1"/>
            </a:solidFill>
          </a:ln>
          <a:effectLst>
            <a:outerShdw blurRad="50800" dist="38100" dir="5400000" algn="t"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記録に</a:t>
            </a:r>
            <a:endParaRPr kumimoji="0" lang="en-US" altLang="ja-JP"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残す評価</a:t>
            </a:r>
          </a:p>
        </p:txBody>
      </p:sp>
      <p:sp>
        <p:nvSpPr>
          <p:cNvPr id="53" name="角丸四角形 24">
            <a:extLst>
              <a:ext uri="{FF2B5EF4-FFF2-40B4-BE49-F238E27FC236}">
                <a16:creationId xmlns:a16="http://schemas.microsoft.com/office/drawing/2014/main" id="{B1837773-0F8E-40D1-ABDB-FF0A1D914528}"/>
              </a:ext>
            </a:extLst>
          </p:cNvPr>
          <p:cNvSpPr/>
          <p:nvPr/>
        </p:nvSpPr>
        <p:spPr>
          <a:xfrm>
            <a:off x="5118298" y="4037483"/>
            <a:ext cx="1188000" cy="817812"/>
          </a:xfrm>
          <a:prstGeom prst="roundRect">
            <a:avLst/>
          </a:prstGeom>
          <a:solidFill>
            <a:srgbClr val="005800"/>
          </a:solidFill>
          <a:ln w="38100">
            <a:solidFill>
              <a:schemeClr val="bg1"/>
            </a:solidFill>
          </a:ln>
          <a:effectLst>
            <a:outerShdw blurRad="50800" dist="38100" dir="5400000" algn="t"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記録に</a:t>
            </a:r>
            <a:endParaRPr kumimoji="0" lang="en-US" altLang="ja-JP"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残す評価</a:t>
            </a:r>
          </a:p>
        </p:txBody>
      </p:sp>
      <p:sp>
        <p:nvSpPr>
          <p:cNvPr id="54" name="角丸四角形 24">
            <a:extLst>
              <a:ext uri="{FF2B5EF4-FFF2-40B4-BE49-F238E27FC236}">
                <a16:creationId xmlns:a16="http://schemas.microsoft.com/office/drawing/2014/main" id="{F08DB01C-D0F0-460F-B220-13EB0B804D1F}"/>
              </a:ext>
            </a:extLst>
          </p:cNvPr>
          <p:cNvSpPr/>
          <p:nvPr/>
        </p:nvSpPr>
        <p:spPr>
          <a:xfrm>
            <a:off x="1109518" y="5362366"/>
            <a:ext cx="1188000" cy="817812"/>
          </a:xfrm>
          <a:prstGeom prst="roundRect">
            <a:avLst/>
          </a:prstGeom>
          <a:solidFill>
            <a:srgbClr val="FFCC00"/>
          </a:solidFill>
          <a:ln w="38100">
            <a:solidFill>
              <a:schemeClr val="bg1"/>
            </a:solidFill>
          </a:ln>
          <a:effectLst>
            <a:outerShdw blurRad="50800" dist="38100" dir="5400000" algn="t"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schemeClr val="tx1"/>
                </a:solidFill>
                <a:effectLst/>
                <a:uLnTx/>
                <a:uFillTx/>
                <a:latin typeface="AR P丸ゴシック体E" panose="020F0900000000000000" pitchFamily="50" charset="-128"/>
                <a:ea typeface="AR P丸ゴシック体E" panose="020F0900000000000000" pitchFamily="50" charset="-128"/>
                <a:cs typeface="+mn-cs"/>
              </a:rPr>
              <a:t>指導に</a:t>
            </a:r>
            <a:endParaRPr kumimoji="0" lang="en-US" altLang="ja-JP" sz="1400" b="0" i="0" u="none" strike="noStrike" kern="1200" cap="none" spc="0" normalizeH="0" baseline="0" noProof="0" dirty="0">
              <a:ln>
                <a:noFill/>
              </a:ln>
              <a:solidFill>
                <a:schemeClr val="tx1"/>
              </a:solidFill>
              <a:effectLst/>
              <a:uLnTx/>
              <a:uFillTx/>
              <a:latin typeface="AR P丸ゴシック体E" panose="020F0900000000000000" pitchFamily="50" charset="-128"/>
              <a:ea typeface="AR P丸ゴシック体E" panose="020F09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schemeClr val="tx1"/>
                </a:solidFill>
                <a:effectLst/>
                <a:uLnTx/>
                <a:uFillTx/>
                <a:latin typeface="AR P丸ゴシック体E" panose="020F0900000000000000" pitchFamily="50" charset="-128"/>
                <a:ea typeface="AR P丸ゴシック体E" panose="020F0900000000000000" pitchFamily="50" charset="-128"/>
                <a:cs typeface="+mn-cs"/>
              </a:rPr>
              <a:t>生かす評価</a:t>
            </a:r>
          </a:p>
        </p:txBody>
      </p:sp>
      <p:sp>
        <p:nvSpPr>
          <p:cNvPr id="55" name="角丸四角形 24">
            <a:extLst>
              <a:ext uri="{FF2B5EF4-FFF2-40B4-BE49-F238E27FC236}">
                <a16:creationId xmlns:a16="http://schemas.microsoft.com/office/drawing/2014/main" id="{F026638D-F70B-4A3F-A609-914F3DE7C10E}"/>
              </a:ext>
            </a:extLst>
          </p:cNvPr>
          <p:cNvSpPr/>
          <p:nvPr/>
        </p:nvSpPr>
        <p:spPr>
          <a:xfrm>
            <a:off x="5181657" y="5339953"/>
            <a:ext cx="1188000" cy="817812"/>
          </a:xfrm>
          <a:prstGeom prst="roundRect">
            <a:avLst/>
          </a:prstGeom>
          <a:solidFill>
            <a:srgbClr val="FFCC00"/>
          </a:solidFill>
          <a:ln w="38100">
            <a:solidFill>
              <a:schemeClr val="bg1"/>
            </a:solidFill>
          </a:ln>
          <a:effectLst>
            <a:outerShdw blurRad="50800" dist="38100" dir="5400000" algn="t"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schemeClr val="tx1"/>
                </a:solidFill>
                <a:effectLst/>
                <a:uLnTx/>
                <a:uFillTx/>
                <a:latin typeface="AR P丸ゴシック体E" panose="020F0900000000000000" pitchFamily="50" charset="-128"/>
                <a:ea typeface="AR P丸ゴシック体E" panose="020F0900000000000000" pitchFamily="50" charset="-128"/>
                <a:cs typeface="+mn-cs"/>
              </a:rPr>
              <a:t>指導に</a:t>
            </a:r>
            <a:endParaRPr kumimoji="0" lang="en-US" altLang="ja-JP" sz="1400" b="0" i="0" u="none" strike="noStrike" kern="1200" cap="none" spc="0" normalizeH="0" baseline="0" noProof="0" dirty="0">
              <a:ln>
                <a:noFill/>
              </a:ln>
              <a:solidFill>
                <a:schemeClr val="tx1"/>
              </a:solidFill>
              <a:effectLst/>
              <a:uLnTx/>
              <a:uFillTx/>
              <a:latin typeface="AR P丸ゴシック体E" panose="020F0900000000000000" pitchFamily="50" charset="-128"/>
              <a:ea typeface="AR P丸ゴシック体E" panose="020F09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schemeClr val="tx1"/>
                </a:solidFill>
                <a:effectLst/>
                <a:uLnTx/>
                <a:uFillTx/>
                <a:latin typeface="AR P丸ゴシック体E" panose="020F0900000000000000" pitchFamily="50" charset="-128"/>
                <a:ea typeface="AR P丸ゴシック体E" panose="020F0900000000000000" pitchFamily="50" charset="-128"/>
                <a:cs typeface="+mn-cs"/>
              </a:rPr>
              <a:t>生かす評価</a:t>
            </a:r>
          </a:p>
        </p:txBody>
      </p:sp>
      <p:sp>
        <p:nvSpPr>
          <p:cNvPr id="61" name="角丸四角形 24">
            <a:extLst>
              <a:ext uri="{FF2B5EF4-FFF2-40B4-BE49-F238E27FC236}">
                <a16:creationId xmlns:a16="http://schemas.microsoft.com/office/drawing/2014/main" id="{2E50B8D4-DD9F-47B8-BE11-D2DED38AB2D1}"/>
              </a:ext>
            </a:extLst>
          </p:cNvPr>
          <p:cNvSpPr/>
          <p:nvPr/>
        </p:nvSpPr>
        <p:spPr>
          <a:xfrm>
            <a:off x="2434201" y="2677386"/>
            <a:ext cx="1188000" cy="817812"/>
          </a:xfrm>
          <a:prstGeom prst="roundRect">
            <a:avLst/>
          </a:prstGeom>
          <a:solidFill>
            <a:srgbClr val="0000CC"/>
          </a:solidFill>
          <a:ln w="38100">
            <a:solidFill>
              <a:schemeClr val="bg1"/>
            </a:solidFill>
          </a:ln>
          <a:effectLst>
            <a:outerShdw blurRad="50800" dist="38100" dir="5400000" algn="t"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記録に</a:t>
            </a:r>
            <a:endParaRPr kumimoji="0" lang="en-US" altLang="ja-JP"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残す評価</a:t>
            </a:r>
          </a:p>
        </p:txBody>
      </p:sp>
      <p:pic>
        <p:nvPicPr>
          <p:cNvPr id="25" name="図 24"/>
          <p:cNvPicPr>
            <a:picLocks noChangeAspect="1"/>
          </p:cNvPicPr>
          <p:nvPr/>
        </p:nvPicPr>
        <p:blipFill>
          <a:blip r:embed="rId4"/>
          <a:stretch>
            <a:fillRect/>
          </a:stretch>
        </p:blipFill>
        <p:spPr>
          <a:xfrm>
            <a:off x="7452913" y="732308"/>
            <a:ext cx="1523508" cy="1359208"/>
          </a:xfrm>
          <a:prstGeom prst="rect">
            <a:avLst/>
          </a:prstGeom>
        </p:spPr>
      </p:pic>
      <p:sp>
        <p:nvSpPr>
          <p:cNvPr id="26" name="四角形吹き出し 25"/>
          <p:cNvSpPr/>
          <p:nvPr/>
        </p:nvSpPr>
        <p:spPr>
          <a:xfrm>
            <a:off x="263019" y="182093"/>
            <a:ext cx="6727924" cy="1732432"/>
          </a:xfrm>
          <a:prstGeom prst="wedgeRectCallout">
            <a:avLst>
              <a:gd name="adj1" fmla="val 55192"/>
              <a:gd name="adj2" fmla="val 33116"/>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lang="ja-JP" altLang="en-US" sz="2800" dirty="0" smtClean="0">
                <a:solidFill>
                  <a:prstClr val="black"/>
                </a:solidFill>
                <a:latin typeface="HG丸ｺﾞｼｯｸM-PRO" panose="020F0600000000000000" pitchFamily="50" charset="-128"/>
                <a:ea typeface="HG丸ｺﾞｼｯｸM-PRO" panose="020F0600000000000000" pitchFamily="50" charset="-128"/>
              </a:rPr>
              <a:t>　</a:t>
            </a:r>
            <a:r>
              <a:rPr lang="ja-JP" altLang="en-US" sz="2800" b="1" dirty="0" smtClean="0">
                <a:solidFill>
                  <a:srgbClr val="FF0000"/>
                </a:solidFill>
                <a:latin typeface="HG丸ｺﾞｼｯｸM-PRO" panose="020F0600000000000000" pitchFamily="50" charset="-128"/>
                <a:ea typeface="HG丸ｺﾞｼｯｸM-PRO" panose="020F0600000000000000" pitchFamily="50" charset="-128"/>
              </a:rPr>
              <a:t>指導</a:t>
            </a:r>
            <a:r>
              <a:rPr lang="ja-JP" altLang="en-US" sz="2800" b="1" dirty="0">
                <a:solidFill>
                  <a:srgbClr val="FF0000"/>
                </a:solidFill>
                <a:latin typeface="HG丸ｺﾞｼｯｸM-PRO" panose="020F0600000000000000" pitchFamily="50" charset="-128"/>
                <a:ea typeface="HG丸ｺﾞｼｯｸM-PRO" panose="020F0600000000000000" pitchFamily="50" charset="-128"/>
              </a:rPr>
              <a:t>に生かす</a:t>
            </a:r>
            <a:r>
              <a:rPr lang="ja-JP" altLang="en-US" sz="2800" b="1" dirty="0" smtClean="0">
                <a:solidFill>
                  <a:srgbClr val="FF0000"/>
                </a:solidFill>
                <a:latin typeface="HG丸ｺﾞｼｯｸM-PRO" panose="020F0600000000000000" pitchFamily="50" charset="-128"/>
                <a:ea typeface="HG丸ｺﾞｼｯｸM-PRO" panose="020F0600000000000000" pitchFamily="50" charset="-128"/>
              </a:rPr>
              <a:t>評価，記録</a:t>
            </a:r>
            <a:r>
              <a:rPr lang="ja-JP" altLang="en-US" sz="2800" b="1" dirty="0">
                <a:solidFill>
                  <a:srgbClr val="FF0000"/>
                </a:solidFill>
                <a:latin typeface="HG丸ｺﾞｼｯｸM-PRO" panose="020F0600000000000000" pitchFamily="50" charset="-128"/>
                <a:ea typeface="HG丸ｺﾞｼｯｸM-PRO" panose="020F0600000000000000" pitchFamily="50" charset="-128"/>
              </a:rPr>
              <a:t>に残す評価</a:t>
            </a:r>
            <a:r>
              <a:rPr lang="ja-JP" altLang="en-US" sz="2800" dirty="0">
                <a:solidFill>
                  <a:prstClr val="black"/>
                </a:solidFill>
                <a:latin typeface="HG丸ｺﾞｼｯｸM-PRO" panose="020F0600000000000000" pitchFamily="50" charset="-128"/>
                <a:ea typeface="HG丸ｺﾞｼｯｸM-PRO" panose="020F0600000000000000" pitchFamily="50" charset="-128"/>
              </a:rPr>
              <a:t>を意識して区別しよう。</a:t>
            </a:r>
            <a:endParaRPr lang="en-US" altLang="ja-JP" sz="2800" dirty="0">
              <a:solidFill>
                <a:prstClr val="black"/>
              </a:solidFill>
              <a:latin typeface="HG丸ｺﾞｼｯｸM-PRO" panose="020F0600000000000000" pitchFamily="50" charset="-128"/>
              <a:ea typeface="HG丸ｺﾞｼｯｸM-PRO" panose="020F0600000000000000" pitchFamily="50" charset="-128"/>
            </a:endParaRPr>
          </a:p>
        </p:txBody>
      </p:sp>
    </p:spTree>
    <p:custDataLst>
      <p:tags r:id="rId1"/>
    </p:custDataLst>
    <p:extLst>
      <p:ext uri="{BB962C8B-B14F-4D97-AF65-F5344CB8AC3E}">
        <p14:creationId xmlns:p14="http://schemas.microsoft.com/office/powerpoint/2010/main" val="31913372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74829">
        <p15:prstTrans prst="pageCurlDouble"/>
      </p:transition>
    </mc:Choice>
    <mc:Fallback xmlns="">
      <p:transition spd="slow" advTm="74829">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fade">
                                      <p:cBhvr>
                                        <p:cTn id="7" dur="1600"/>
                                        <p:tgtEl>
                                          <p:spTgt spid="2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0"/>
                                        </p:tgtEl>
                                        <p:attrNameLst>
                                          <p:attrName>style.visibility</p:attrName>
                                        </p:attrNameLst>
                                      </p:cBhvr>
                                      <p:to>
                                        <p:strVal val="visible"/>
                                      </p:to>
                                    </p:set>
                                    <p:animEffect transition="in" filter="fade">
                                      <p:cBhvr>
                                        <p:cTn id="12" dur="1000"/>
                                        <p:tgtEl>
                                          <p:spTgt spid="60"/>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42"/>
                                        </p:tgtEl>
                                        <p:attrNameLst>
                                          <p:attrName>style.visibility</p:attrName>
                                        </p:attrNameLst>
                                      </p:cBhvr>
                                      <p:to>
                                        <p:strVal val="visible"/>
                                      </p:to>
                                    </p:set>
                                    <p:animEffect transition="in" filter="fade">
                                      <p:cBhvr>
                                        <p:cTn id="15" dur="1000"/>
                                        <p:tgtEl>
                                          <p:spTgt spid="42"/>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54"/>
                                        </p:tgtEl>
                                        <p:attrNameLst>
                                          <p:attrName>style.visibility</p:attrName>
                                        </p:attrNameLst>
                                      </p:cBhvr>
                                      <p:to>
                                        <p:strVal val="visible"/>
                                      </p:to>
                                    </p:set>
                                    <p:animEffect transition="in" filter="fade">
                                      <p:cBhvr>
                                        <p:cTn id="18" dur="1000"/>
                                        <p:tgtEl>
                                          <p:spTgt spid="54"/>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55"/>
                                        </p:tgtEl>
                                        <p:attrNameLst>
                                          <p:attrName>style.visibility</p:attrName>
                                        </p:attrNameLst>
                                      </p:cBhvr>
                                      <p:to>
                                        <p:strVal val="visible"/>
                                      </p:to>
                                    </p:set>
                                    <p:animEffect transition="in" filter="fade">
                                      <p:cBhvr>
                                        <p:cTn id="21" dur="1000"/>
                                        <p:tgtEl>
                                          <p:spTgt spid="55"/>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61"/>
                                        </p:tgtEl>
                                        <p:attrNameLst>
                                          <p:attrName>style.visibility</p:attrName>
                                        </p:attrNameLst>
                                      </p:cBhvr>
                                      <p:to>
                                        <p:strVal val="visible"/>
                                      </p:to>
                                    </p:set>
                                    <p:animEffect transition="in" filter="fade">
                                      <p:cBhvr>
                                        <p:cTn id="26" dur="1000"/>
                                        <p:tgtEl>
                                          <p:spTgt spid="61"/>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44"/>
                                        </p:tgtEl>
                                        <p:attrNameLst>
                                          <p:attrName>style.visibility</p:attrName>
                                        </p:attrNameLst>
                                      </p:cBhvr>
                                      <p:to>
                                        <p:strVal val="visible"/>
                                      </p:to>
                                    </p:set>
                                    <p:animEffect transition="in" filter="fade">
                                      <p:cBhvr>
                                        <p:cTn id="29" dur="1000"/>
                                        <p:tgtEl>
                                          <p:spTgt spid="44"/>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53"/>
                                        </p:tgtEl>
                                        <p:attrNameLst>
                                          <p:attrName>style.visibility</p:attrName>
                                        </p:attrNameLst>
                                      </p:cBhvr>
                                      <p:to>
                                        <p:strVal val="visible"/>
                                      </p:to>
                                    </p:set>
                                    <p:animEffect transition="in" filter="fade">
                                      <p:cBhvr>
                                        <p:cTn id="32" dur="1000"/>
                                        <p:tgtEl>
                                          <p:spTgt spid="53"/>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43"/>
                                        </p:tgtEl>
                                        <p:attrNameLst>
                                          <p:attrName>style.visibility</p:attrName>
                                        </p:attrNameLst>
                                      </p:cBhvr>
                                      <p:to>
                                        <p:strVal val="visible"/>
                                      </p:to>
                                    </p:set>
                                    <p:animEffect transition="in" filter="fade">
                                      <p:cBhvr>
                                        <p:cTn id="35" dur="10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 grpId="0" animBg="1"/>
      <p:bldP spid="42" grpId="0" animBg="1"/>
      <p:bldP spid="43" grpId="0" animBg="1"/>
      <p:bldP spid="44" grpId="0" animBg="1"/>
      <p:bldP spid="53" grpId="0" animBg="1"/>
      <p:bldP spid="54" grpId="0" animBg="1"/>
      <p:bldP spid="55" grpId="0" animBg="1"/>
      <p:bldP spid="61" grpId="0" animBg="1"/>
      <p:bldP spid="2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グループ化 14"/>
          <p:cNvGrpSpPr/>
          <p:nvPr/>
        </p:nvGrpSpPr>
        <p:grpSpPr>
          <a:xfrm>
            <a:off x="1038497" y="2422994"/>
            <a:ext cx="7961146" cy="4038057"/>
            <a:chOff x="1528353" y="2076992"/>
            <a:chExt cx="9792000" cy="4398378"/>
          </a:xfrm>
        </p:grpSpPr>
        <p:sp>
          <p:nvSpPr>
            <p:cNvPr id="9" name="正方形/長方形 8"/>
            <p:cNvSpPr/>
            <p:nvPr/>
          </p:nvSpPr>
          <p:spPr>
            <a:xfrm>
              <a:off x="1528353" y="2076992"/>
              <a:ext cx="9792000" cy="14400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0" name="正方形/長方形 9"/>
            <p:cNvSpPr/>
            <p:nvPr/>
          </p:nvSpPr>
          <p:spPr>
            <a:xfrm>
              <a:off x="1528353" y="3556181"/>
              <a:ext cx="9792000" cy="1440000"/>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1" name="正方形/長方形 10"/>
            <p:cNvSpPr/>
            <p:nvPr/>
          </p:nvSpPr>
          <p:spPr>
            <a:xfrm>
              <a:off x="1528353" y="5035370"/>
              <a:ext cx="9792000" cy="1440000"/>
            </a:xfrm>
            <a:prstGeom prst="rect">
              <a:avLst/>
            </a:prstGeom>
            <a:solidFill>
              <a:srgbClr val="FFFF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graphicFrame>
        <p:nvGraphicFramePr>
          <p:cNvPr id="24" name="表 23"/>
          <p:cNvGraphicFramePr>
            <a:graphicFrameLocks noGrp="1"/>
          </p:cNvGraphicFramePr>
          <p:nvPr/>
        </p:nvGraphicFramePr>
        <p:xfrm>
          <a:off x="1038497" y="2140118"/>
          <a:ext cx="7961148" cy="251460"/>
        </p:xfrm>
        <a:graphic>
          <a:graphicData uri="http://schemas.openxmlformats.org/drawingml/2006/table">
            <a:tbl>
              <a:tblPr firstRow="1" bandRow="1">
                <a:tableStyleId>{5C22544A-7EE6-4342-B048-85BDC9FD1C3A}</a:tableStyleId>
              </a:tblPr>
              <a:tblGrid>
                <a:gridCol w="1326858">
                  <a:extLst>
                    <a:ext uri="{9D8B030D-6E8A-4147-A177-3AD203B41FA5}">
                      <a16:colId xmlns:a16="http://schemas.microsoft.com/office/drawing/2014/main" val="2551585661"/>
                    </a:ext>
                  </a:extLst>
                </a:gridCol>
                <a:gridCol w="1326858">
                  <a:extLst>
                    <a:ext uri="{9D8B030D-6E8A-4147-A177-3AD203B41FA5}">
                      <a16:colId xmlns:a16="http://schemas.microsoft.com/office/drawing/2014/main" val="3233708254"/>
                    </a:ext>
                  </a:extLst>
                </a:gridCol>
                <a:gridCol w="1326858">
                  <a:extLst>
                    <a:ext uri="{9D8B030D-6E8A-4147-A177-3AD203B41FA5}">
                      <a16:colId xmlns:a16="http://schemas.microsoft.com/office/drawing/2014/main" val="2527043189"/>
                    </a:ext>
                  </a:extLst>
                </a:gridCol>
                <a:gridCol w="1326858">
                  <a:extLst>
                    <a:ext uri="{9D8B030D-6E8A-4147-A177-3AD203B41FA5}">
                      <a16:colId xmlns:a16="http://schemas.microsoft.com/office/drawing/2014/main" val="1632653165"/>
                    </a:ext>
                  </a:extLst>
                </a:gridCol>
                <a:gridCol w="1326858">
                  <a:extLst>
                    <a:ext uri="{9D8B030D-6E8A-4147-A177-3AD203B41FA5}">
                      <a16:colId xmlns:a16="http://schemas.microsoft.com/office/drawing/2014/main" val="3168661459"/>
                    </a:ext>
                  </a:extLst>
                </a:gridCol>
                <a:gridCol w="1326858">
                  <a:extLst>
                    <a:ext uri="{9D8B030D-6E8A-4147-A177-3AD203B41FA5}">
                      <a16:colId xmlns:a16="http://schemas.microsoft.com/office/drawing/2014/main" val="496731606"/>
                    </a:ext>
                  </a:extLst>
                </a:gridCol>
              </a:tblGrid>
              <a:tr h="243000">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第１時</a:t>
                      </a:r>
                    </a:p>
                  </a:txBody>
                  <a:tcPr marL="68580" marR="68580" marT="34290" marB="34290" anchor="ctr">
                    <a:lnR w="57150" cap="flat" cmpd="sng" algn="ctr">
                      <a:solidFill>
                        <a:schemeClr val="bg1"/>
                      </a:solidFill>
                      <a:prstDash val="solid"/>
                      <a:round/>
                      <a:headEnd type="none" w="med" len="med"/>
                      <a:tailEnd type="none" w="med" len="med"/>
                    </a:lnR>
                    <a:solidFill>
                      <a:schemeClr val="accent5">
                        <a:lumMod val="50000"/>
                      </a:schemeClr>
                    </a:solidFill>
                  </a:tcPr>
                </a:tc>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第２時</a:t>
                      </a:r>
                      <a:endParaRPr kumimoji="1" lang="ja-JP" altLang="en-US" sz="1200" dirty="0"/>
                    </a:p>
                  </a:txBody>
                  <a:tcPr marL="68580" marR="68580" marT="34290" marB="3429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solidFill>
                      <a:schemeClr val="accent5">
                        <a:lumMod val="50000"/>
                      </a:schemeClr>
                    </a:solidFill>
                  </a:tcPr>
                </a:tc>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第３時</a:t>
                      </a:r>
                      <a:endParaRPr kumimoji="1" lang="ja-JP" altLang="en-US" sz="1200" dirty="0"/>
                    </a:p>
                  </a:txBody>
                  <a:tcPr marL="68580" marR="68580" marT="34290" marB="3429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solidFill>
                      <a:schemeClr val="accent5">
                        <a:lumMod val="50000"/>
                      </a:schemeClr>
                    </a:solidFill>
                  </a:tcPr>
                </a:tc>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第４時</a:t>
                      </a:r>
                      <a:endParaRPr kumimoji="1" lang="ja-JP" altLang="en-US" sz="1200" dirty="0"/>
                    </a:p>
                  </a:txBody>
                  <a:tcPr marL="68580" marR="68580" marT="34290" marB="3429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solidFill>
                      <a:schemeClr val="accent5">
                        <a:lumMod val="50000"/>
                      </a:schemeClr>
                    </a:solidFill>
                  </a:tcPr>
                </a:tc>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第５時</a:t>
                      </a:r>
                      <a:endParaRPr kumimoji="1" lang="ja-JP" altLang="en-US" sz="1200" dirty="0"/>
                    </a:p>
                  </a:txBody>
                  <a:tcPr marL="68580" marR="68580" marT="34290" marB="34290"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solidFill>
                      <a:schemeClr val="accent5">
                        <a:lumMod val="50000"/>
                      </a:schemeClr>
                    </a:solidFill>
                  </a:tcPr>
                </a:tc>
                <a:tc>
                  <a:txBody>
                    <a:bodyPr/>
                    <a:lstStyle/>
                    <a:p>
                      <a:pPr algn="ctr"/>
                      <a:r>
                        <a:rPr kumimoji="1" lang="ja-JP" altLang="en-US" sz="1200" b="0" dirty="0">
                          <a:latin typeface="AR P丸ゴシック体M" panose="020F0600000000000000" pitchFamily="50" charset="-128"/>
                          <a:ea typeface="AR P丸ゴシック体M" panose="020F0600000000000000" pitchFamily="50" charset="-128"/>
                        </a:rPr>
                        <a:t>第６時</a:t>
                      </a:r>
                      <a:endParaRPr kumimoji="1" lang="ja-JP" altLang="en-US" sz="1200" dirty="0"/>
                    </a:p>
                  </a:txBody>
                  <a:tcPr marL="68580" marR="68580" marT="34290" marB="34290" anchor="ctr">
                    <a:lnL w="57150" cap="flat" cmpd="sng" algn="ctr">
                      <a:solidFill>
                        <a:schemeClr val="bg1"/>
                      </a:solidFill>
                      <a:prstDash val="solid"/>
                      <a:round/>
                      <a:headEnd type="none" w="med" len="med"/>
                      <a:tailEnd type="none" w="med" len="med"/>
                    </a:lnL>
                    <a:solidFill>
                      <a:schemeClr val="accent5">
                        <a:lumMod val="50000"/>
                      </a:schemeClr>
                    </a:solidFill>
                  </a:tcPr>
                </a:tc>
                <a:extLst>
                  <a:ext uri="{0D108BD9-81ED-4DB2-BD59-A6C34878D82A}">
                    <a16:rowId xmlns:a16="http://schemas.microsoft.com/office/drawing/2014/main" val="4266682732"/>
                  </a:ext>
                </a:extLst>
              </a:tr>
            </a:tbl>
          </a:graphicData>
        </a:graphic>
      </p:graphicFrame>
      <p:sp>
        <p:nvSpPr>
          <p:cNvPr id="29" name="正方形/長方形 28"/>
          <p:cNvSpPr/>
          <p:nvPr/>
        </p:nvSpPr>
        <p:spPr>
          <a:xfrm rot="18149637">
            <a:off x="1205709" y="4365156"/>
            <a:ext cx="2200310" cy="81862"/>
          </a:xfrm>
          <a:prstGeom prst="rect">
            <a:avLst/>
          </a:prstGeom>
          <a:solidFill>
            <a:srgbClr val="0000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2" name="角丸四角形 21"/>
          <p:cNvSpPr/>
          <p:nvPr/>
        </p:nvSpPr>
        <p:spPr>
          <a:xfrm>
            <a:off x="1136022" y="5280667"/>
            <a:ext cx="1368197" cy="988390"/>
          </a:xfrm>
          <a:prstGeom prst="roundRect">
            <a:avLst/>
          </a:prstGeom>
          <a:solidFill>
            <a:srgbClr val="000099"/>
          </a:solidFill>
          <a:ln w="38100">
            <a:solidFill>
              <a:schemeClr val="bg1"/>
            </a:solidFill>
          </a:ln>
          <a:effectLst>
            <a:outerShdw blurRad="50800" dist="38100" dir="5400000" algn="t"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児童生徒が</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見通す場面</a:t>
            </a:r>
          </a:p>
        </p:txBody>
      </p:sp>
      <p:sp>
        <p:nvSpPr>
          <p:cNvPr id="31" name="正方形/長方形 30"/>
          <p:cNvSpPr/>
          <p:nvPr/>
        </p:nvSpPr>
        <p:spPr>
          <a:xfrm rot="19458841">
            <a:off x="6946417" y="4033167"/>
            <a:ext cx="1262790" cy="72893"/>
          </a:xfrm>
          <a:prstGeom prst="rect">
            <a:avLst/>
          </a:prstGeom>
          <a:solidFill>
            <a:srgbClr val="0000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45" name="グループ化 44"/>
          <p:cNvGrpSpPr/>
          <p:nvPr/>
        </p:nvGrpSpPr>
        <p:grpSpPr>
          <a:xfrm>
            <a:off x="156753" y="2326822"/>
            <a:ext cx="822962" cy="4126228"/>
            <a:chOff x="156752" y="1959429"/>
            <a:chExt cx="1097282" cy="4637314"/>
          </a:xfrm>
        </p:grpSpPr>
        <p:sp>
          <p:nvSpPr>
            <p:cNvPr id="46" name="角丸四角形 45"/>
            <p:cNvSpPr/>
            <p:nvPr/>
          </p:nvSpPr>
          <p:spPr>
            <a:xfrm>
              <a:off x="195943" y="1959429"/>
              <a:ext cx="1058091" cy="4637314"/>
            </a:xfrm>
            <a:prstGeom prst="roundRect">
              <a:avLst/>
            </a:prstGeom>
            <a:noFill/>
            <a:ln w="381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47" name="グループ化 46"/>
            <p:cNvGrpSpPr/>
            <p:nvPr/>
          </p:nvGrpSpPr>
          <p:grpSpPr>
            <a:xfrm>
              <a:off x="156752" y="2076992"/>
              <a:ext cx="986246" cy="4411613"/>
              <a:chOff x="378823" y="2076992"/>
              <a:chExt cx="986246" cy="4411613"/>
            </a:xfrm>
          </p:grpSpPr>
          <p:grpSp>
            <p:nvGrpSpPr>
              <p:cNvPr id="48" name="グループ化 47"/>
              <p:cNvGrpSpPr/>
              <p:nvPr/>
            </p:nvGrpSpPr>
            <p:grpSpPr>
              <a:xfrm>
                <a:off x="868678" y="2076992"/>
                <a:ext cx="496391" cy="4411612"/>
                <a:chOff x="868678" y="2076992"/>
                <a:chExt cx="496391" cy="4411612"/>
              </a:xfrm>
            </p:grpSpPr>
            <p:sp>
              <p:nvSpPr>
                <p:cNvPr id="50" name="正方形/長方形 49"/>
                <p:cNvSpPr/>
                <p:nvPr/>
              </p:nvSpPr>
              <p:spPr>
                <a:xfrm>
                  <a:off x="868680" y="2076992"/>
                  <a:ext cx="496389" cy="14400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white"/>
                      </a:solidFill>
                      <a:effectLst/>
                      <a:uLnTx/>
                      <a:uFillTx/>
                      <a:latin typeface="HGS創英角ﾎﾟｯﾌﾟ体" panose="040B0A00000000000000" pitchFamily="50" charset="-128"/>
                      <a:ea typeface="HGS創英角ﾎﾟｯﾌﾟ体" panose="040B0A00000000000000" pitchFamily="50" charset="-128"/>
                      <a:cs typeface="+mn-cs"/>
                    </a:rPr>
                    <a:t>知識及び技能</a:t>
                  </a:r>
                </a:p>
              </p:txBody>
            </p:sp>
            <p:sp>
              <p:nvSpPr>
                <p:cNvPr id="51" name="正方形/長方形 50"/>
                <p:cNvSpPr/>
                <p:nvPr/>
              </p:nvSpPr>
              <p:spPr>
                <a:xfrm>
                  <a:off x="868679" y="3559262"/>
                  <a:ext cx="496389" cy="1440000"/>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050" b="0" i="0" u="none" strike="noStrike" kern="1200" cap="none" spc="0" normalizeH="0" baseline="0" noProof="0" dirty="0">
                      <a:ln>
                        <a:noFill/>
                      </a:ln>
                      <a:solidFill>
                        <a:prstClr val="white"/>
                      </a:solidFill>
                      <a:effectLst/>
                      <a:uLnTx/>
                      <a:uFillTx/>
                      <a:latin typeface="HGS創英角ﾎﾟｯﾌﾟ体" panose="040B0A00000000000000" pitchFamily="50" charset="-128"/>
                      <a:ea typeface="HGS創英角ﾎﾟｯﾌﾟ体" panose="040B0A00000000000000" pitchFamily="50" charset="-128"/>
                      <a:cs typeface="+mn-cs"/>
                    </a:rPr>
                    <a:t>思考力・判断力・表現力等</a:t>
                  </a:r>
                </a:p>
              </p:txBody>
            </p:sp>
            <p:sp>
              <p:nvSpPr>
                <p:cNvPr id="52" name="正方形/長方形 51"/>
                <p:cNvSpPr/>
                <p:nvPr/>
              </p:nvSpPr>
              <p:spPr>
                <a:xfrm>
                  <a:off x="868678" y="5048604"/>
                  <a:ext cx="496389" cy="1440000"/>
                </a:xfrm>
                <a:prstGeom prst="rect">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050" b="0" i="0" u="none" strike="noStrike" kern="1200" cap="none" spc="0" normalizeH="0" baseline="0" noProof="0" dirty="0">
                      <a:ln>
                        <a:noFill/>
                      </a:ln>
                      <a:solidFill>
                        <a:prstClr val="white"/>
                      </a:solidFill>
                      <a:effectLst/>
                      <a:uLnTx/>
                      <a:uFillTx/>
                      <a:latin typeface="HGS創英角ﾎﾟｯﾌﾟ体" panose="040B0A00000000000000" pitchFamily="50" charset="-128"/>
                      <a:ea typeface="HGS創英角ﾎﾟｯﾌﾟ体" panose="040B0A00000000000000" pitchFamily="50" charset="-128"/>
                      <a:cs typeface="+mn-cs"/>
                    </a:rPr>
                    <a:t>学びに向かう力・人間性等</a:t>
                  </a:r>
                </a:p>
              </p:txBody>
            </p:sp>
          </p:grpSp>
          <p:sp>
            <p:nvSpPr>
              <p:cNvPr id="49" name="正方形/長方形 48"/>
              <p:cNvSpPr/>
              <p:nvPr/>
            </p:nvSpPr>
            <p:spPr>
              <a:xfrm>
                <a:off x="378823" y="2076993"/>
                <a:ext cx="476794" cy="44116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rPr>
                  <a:t>身に付ける資質・能力</a:t>
                </a:r>
              </a:p>
            </p:txBody>
          </p:sp>
        </p:grpSp>
      </p:grpSp>
      <p:sp>
        <p:nvSpPr>
          <p:cNvPr id="58" name="正方形/長方形 57"/>
          <p:cNvSpPr/>
          <p:nvPr/>
        </p:nvSpPr>
        <p:spPr>
          <a:xfrm rot="14055558">
            <a:off x="2681957" y="3908831"/>
            <a:ext cx="1371353" cy="84042"/>
          </a:xfrm>
          <a:prstGeom prst="rect">
            <a:avLst/>
          </a:prstGeom>
          <a:solidFill>
            <a:srgbClr val="0000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37" name="正方形/長方形 36"/>
          <p:cNvSpPr/>
          <p:nvPr/>
        </p:nvSpPr>
        <p:spPr>
          <a:xfrm rot="12052949">
            <a:off x="3566640" y="3319781"/>
            <a:ext cx="2426972" cy="80437"/>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38" name="正方形/長方形 37"/>
          <p:cNvSpPr/>
          <p:nvPr/>
        </p:nvSpPr>
        <p:spPr>
          <a:xfrm rot="10800000">
            <a:off x="6340803" y="3794759"/>
            <a:ext cx="1643902" cy="95948"/>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36" name="角丸四角形 35"/>
          <p:cNvSpPr/>
          <p:nvPr/>
        </p:nvSpPr>
        <p:spPr>
          <a:xfrm>
            <a:off x="5778777" y="2984696"/>
            <a:ext cx="561200" cy="1288093"/>
          </a:xfrm>
          <a:prstGeom prst="roundRect">
            <a:avLst/>
          </a:prstGeom>
          <a:solidFill>
            <a:srgbClr val="FF0000"/>
          </a:solidFill>
          <a:ln w="38100">
            <a:solidFill>
              <a:schemeClr val="bg1"/>
            </a:solidFill>
          </a:ln>
          <a:effectLst>
            <a:outerShdw blurRad="50800" dist="38100" dir="5400000" algn="t"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振り返り</a:t>
            </a:r>
          </a:p>
        </p:txBody>
      </p:sp>
      <p:sp>
        <p:nvSpPr>
          <p:cNvPr id="40" name="角丸四角形 39"/>
          <p:cNvSpPr/>
          <p:nvPr/>
        </p:nvSpPr>
        <p:spPr>
          <a:xfrm>
            <a:off x="7924878" y="2664414"/>
            <a:ext cx="858146" cy="3240360"/>
          </a:xfrm>
          <a:prstGeom prst="roundRect">
            <a:avLst/>
          </a:prstGeom>
          <a:solidFill>
            <a:srgbClr val="FF0000"/>
          </a:solidFill>
          <a:ln w="38100">
            <a:solidFill>
              <a:schemeClr val="bg1"/>
            </a:solidFill>
          </a:ln>
          <a:effectLst>
            <a:outerShdw blurRad="50800" dist="38100" dir="5400000" algn="t"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20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単元全体を振り返る場面</a:t>
            </a:r>
          </a:p>
        </p:txBody>
      </p:sp>
      <p:sp>
        <p:nvSpPr>
          <p:cNvPr id="60" name="角丸四角形 24">
            <a:extLst>
              <a:ext uri="{FF2B5EF4-FFF2-40B4-BE49-F238E27FC236}">
                <a16:creationId xmlns:a16="http://schemas.microsoft.com/office/drawing/2014/main" id="{4C388650-2CAE-4A92-9FC9-738B59E3ABB0}"/>
              </a:ext>
            </a:extLst>
          </p:cNvPr>
          <p:cNvSpPr/>
          <p:nvPr/>
        </p:nvSpPr>
        <p:spPr>
          <a:xfrm>
            <a:off x="2361463" y="2640411"/>
            <a:ext cx="1324578" cy="817812"/>
          </a:xfrm>
          <a:prstGeom prst="roundRect">
            <a:avLst/>
          </a:prstGeom>
          <a:solidFill>
            <a:srgbClr val="000099"/>
          </a:solidFill>
          <a:ln w="38100">
            <a:solidFill>
              <a:schemeClr val="bg1"/>
            </a:solidFill>
          </a:ln>
          <a:effectLst>
            <a:outerShdw blurRad="50800" dist="38100" dir="5400000" algn="t"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教師が</a:t>
            </a:r>
            <a:endParaRPr kumimoji="0" lang="en-US" altLang="ja-JP"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教える場面</a:t>
            </a:r>
          </a:p>
        </p:txBody>
      </p:sp>
      <p:sp>
        <p:nvSpPr>
          <p:cNvPr id="30" name="円形吹き出し 39">
            <a:extLst>
              <a:ext uri="{FF2B5EF4-FFF2-40B4-BE49-F238E27FC236}">
                <a16:creationId xmlns:a16="http://schemas.microsoft.com/office/drawing/2014/main" id="{BDD7EE3D-D15E-4DE1-B9E5-4D2E22521F6D}"/>
              </a:ext>
            </a:extLst>
          </p:cNvPr>
          <p:cNvSpPr/>
          <p:nvPr/>
        </p:nvSpPr>
        <p:spPr>
          <a:xfrm>
            <a:off x="2326189" y="4160663"/>
            <a:ext cx="1395126" cy="659513"/>
          </a:xfrm>
          <a:prstGeom prst="wedgeEllipseCallout">
            <a:avLst>
              <a:gd name="adj1" fmla="val 63160"/>
              <a:gd name="adj2" fmla="val -16029"/>
            </a:avLst>
          </a:prstGeom>
          <a:solidFill>
            <a:schemeClr val="bg1"/>
          </a:solidFill>
          <a:ln w="28575">
            <a:solidFill>
              <a:srgbClr val="003300"/>
            </a:solidFill>
          </a:ln>
          <a:effectLst>
            <a:glow rad="635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rPr>
              <a:t>ペア</a:t>
            </a:r>
            <a:endParaRPr kumimoji="0" lang="en-US" altLang="ja-JP"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rPr>
              <a:t>学習</a:t>
            </a:r>
          </a:p>
        </p:txBody>
      </p:sp>
      <p:sp>
        <p:nvSpPr>
          <p:cNvPr id="32" name="円形吹き出し 40">
            <a:extLst>
              <a:ext uri="{FF2B5EF4-FFF2-40B4-BE49-F238E27FC236}">
                <a16:creationId xmlns:a16="http://schemas.microsoft.com/office/drawing/2014/main" id="{563E3A6B-618C-417B-A910-51B46813ADF6}"/>
              </a:ext>
            </a:extLst>
          </p:cNvPr>
          <p:cNvSpPr/>
          <p:nvPr/>
        </p:nvSpPr>
        <p:spPr>
          <a:xfrm>
            <a:off x="3796211" y="4821266"/>
            <a:ext cx="1612534" cy="663149"/>
          </a:xfrm>
          <a:prstGeom prst="wedgeEllipseCallout">
            <a:avLst>
              <a:gd name="adj1" fmla="val 12943"/>
              <a:gd name="adj2" fmla="val -68009"/>
            </a:avLst>
          </a:prstGeom>
          <a:solidFill>
            <a:schemeClr val="bg1"/>
          </a:solidFill>
          <a:ln w="28575">
            <a:solidFill>
              <a:srgbClr val="003300"/>
            </a:solidFill>
          </a:ln>
          <a:effectLst>
            <a:glow rad="635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rPr>
              <a:t>グループ</a:t>
            </a:r>
            <a:endParaRPr kumimoji="0" lang="en-US" altLang="ja-JP"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rPr>
              <a:t>学習</a:t>
            </a:r>
          </a:p>
        </p:txBody>
      </p:sp>
      <p:sp>
        <p:nvSpPr>
          <p:cNvPr id="33" name="円形吹き出し 41">
            <a:extLst>
              <a:ext uri="{FF2B5EF4-FFF2-40B4-BE49-F238E27FC236}">
                <a16:creationId xmlns:a16="http://schemas.microsoft.com/office/drawing/2014/main" id="{732C617F-290A-4A1E-804D-7D4D463B421B}"/>
              </a:ext>
            </a:extLst>
          </p:cNvPr>
          <p:cNvSpPr/>
          <p:nvPr/>
        </p:nvSpPr>
        <p:spPr>
          <a:xfrm>
            <a:off x="6021091" y="4905310"/>
            <a:ext cx="1400637" cy="574965"/>
          </a:xfrm>
          <a:prstGeom prst="wedgeEllipseCallout">
            <a:avLst>
              <a:gd name="adj1" fmla="val -22917"/>
              <a:gd name="adj2" fmla="val -73713"/>
            </a:avLst>
          </a:prstGeom>
          <a:solidFill>
            <a:schemeClr val="bg1"/>
          </a:solidFill>
          <a:ln w="28575">
            <a:solidFill>
              <a:srgbClr val="003300"/>
            </a:solidFill>
          </a:ln>
          <a:effectLst>
            <a:glow rad="635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rPr>
              <a:t>学級</a:t>
            </a:r>
            <a:endParaRPr kumimoji="0" lang="en-US" altLang="ja-JP"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AR P丸ゴシック体E" panose="020F0900000000000000" pitchFamily="50" charset="-128"/>
                <a:ea typeface="AR P丸ゴシック体E" panose="020F0900000000000000" pitchFamily="50" charset="-128"/>
                <a:cs typeface="+mn-cs"/>
              </a:rPr>
              <a:t>全体</a:t>
            </a:r>
          </a:p>
        </p:txBody>
      </p:sp>
      <p:sp>
        <p:nvSpPr>
          <p:cNvPr id="34" name="角丸四角形 38">
            <a:extLst>
              <a:ext uri="{FF2B5EF4-FFF2-40B4-BE49-F238E27FC236}">
                <a16:creationId xmlns:a16="http://schemas.microsoft.com/office/drawing/2014/main" id="{F48F9C30-118A-4E72-B59B-A0398E9DF319}"/>
              </a:ext>
            </a:extLst>
          </p:cNvPr>
          <p:cNvSpPr/>
          <p:nvPr/>
        </p:nvSpPr>
        <p:spPr>
          <a:xfrm>
            <a:off x="3677279" y="4032373"/>
            <a:ext cx="3466524" cy="861603"/>
          </a:xfrm>
          <a:prstGeom prst="roundRect">
            <a:avLst/>
          </a:prstGeom>
          <a:solidFill>
            <a:srgbClr val="006600"/>
          </a:solidFill>
          <a:ln w="38100">
            <a:solidFill>
              <a:schemeClr val="bg1"/>
            </a:solidFill>
          </a:ln>
          <a:effectLst>
            <a:outerShdw blurRad="50800" dist="38100" dir="5400000" algn="t" rotWithShape="0">
              <a:schemeClr val="tx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対話によって自分の考えを</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dirty="0">
                <a:ln>
                  <a:noFill/>
                </a:ln>
                <a:solidFill>
                  <a:prstClr val="white"/>
                </a:solidFill>
                <a:effectLst/>
                <a:uLnTx/>
                <a:uFillTx/>
                <a:latin typeface="AR P丸ゴシック体E" panose="020F0900000000000000" pitchFamily="50" charset="-128"/>
                <a:ea typeface="AR P丸ゴシック体E" panose="020F0900000000000000" pitchFamily="50" charset="-128"/>
                <a:cs typeface="+mn-cs"/>
              </a:rPr>
              <a:t>広げたり深めたりする場面</a:t>
            </a:r>
          </a:p>
        </p:txBody>
      </p:sp>
      <p:sp>
        <p:nvSpPr>
          <p:cNvPr id="35" name="正方形/長方形 34">
            <a:extLst>
              <a:ext uri="{FF2B5EF4-FFF2-40B4-BE49-F238E27FC236}">
                <a16:creationId xmlns:a16="http://schemas.microsoft.com/office/drawing/2014/main" id="{08B734A4-F1D5-4D08-83B5-D67689FD8E4F}"/>
              </a:ext>
            </a:extLst>
          </p:cNvPr>
          <p:cNvSpPr/>
          <p:nvPr/>
        </p:nvSpPr>
        <p:spPr>
          <a:xfrm>
            <a:off x="144355" y="2101688"/>
            <a:ext cx="8896489" cy="4423399"/>
          </a:xfrm>
          <a:prstGeom prst="rect">
            <a:avLst/>
          </a:prstGeom>
          <a:solidFill>
            <a:srgbClr val="D9D9D9">
              <a:alpha val="89804"/>
            </a:srgb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70" name="正方形/長方形 69">
            <a:extLst>
              <a:ext uri="{FF2B5EF4-FFF2-40B4-BE49-F238E27FC236}">
                <a16:creationId xmlns:a16="http://schemas.microsoft.com/office/drawing/2014/main" id="{A5F0C887-B3B4-4912-B4CD-B8D56912A9EF}"/>
              </a:ext>
            </a:extLst>
          </p:cNvPr>
          <p:cNvSpPr/>
          <p:nvPr/>
        </p:nvSpPr>
        <p:spPr>
          <a:xfrm>
            <a:off x="509796" y="2196698"/>
            <a:ext cx="8268676" cy="1838700"/>
          </a:xfrm>
          <a:prstGeom prst="rect">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3000" b="1" i="0" u="none" strike="noStrike" kern="1200" cap="none" spc="0" normalizeH="0" baseline="0" noProof="0" dirty="0">
                <a:ln>
                  <a:noFill/>
                </a:ln>
                <a:solidFill>
                  <a:prstClr val="white"/>
                </a:solidFill>
                <a:effectLst/>
                <a:uLnTx/>
                <a:uFillTx/>
                <a:latin typeface="HGS創英角ﾎﾟｯﾌﾟ体" panose="040B0A00000000000000" pitchFamily="50" charset="-128"/>
                <a:ea typeface="HGS創英角ﾎﾟｯﾌﾟ体" panose="040B0A00000000000000" pitchFamily="50" charset="-128"/>
                <a:cs typeface="+mn-cs"/>
              </a:rPr>
              <a:t>学びに向かう力，人間性等</a:t>
            </a:r>
            <a:endParaRPr kumimoji="0" lang="en-US" altLang="ja-JP" sz="3000" b="1" i="0" u="none" strike="noStrike" kern="1200" cap="none" spc="0" normalizeH="0" baseline="0" noProof="0" dirty="0">
              <a:ln>
                <a:noFill/>
              </a:ln>
              <a:solidFill>
                <a:prstClr val="white"/>
              </a:solidFill>
              <a:effectLst/>
              <a:uLnTx/>
              <a:uFillTx/>
              <a:latin typeface="HGS創英角ﾎﾟｯﾌﾟ体" panose="040B0A00000000000000" pitchFamily="50" charset="-128"/>
              <a:ea typeface="HGS創英角ﾎﾟｯﾌﾟ体" panose="040B0A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en-US" altLang="ja-JP" sz="2800" dirty="0">
              <a:solidFill>
                <a:prstClr val="white"/>
              </a:solidFill>
              <a:latin typeface="HGS創英角ﾎﾟｯﾌﾟ体" panose="040B0A00000000000000" pitchFamily="50" charset="-128"/>
              <a:ea typeface="HGS創英角ﾎﾟｯﾌﾟ体" panose="040B0A00000000000000" pitchFamily="50"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altLang="ja-JP" sz="2800" b="0" i="0" u="none" strike="noStrike" kern="1200" cap="none" spc="0" normalizeH="0" baseline="0" noProof="0" dirty="0">
              <a:ln>
                <a:noFill/>
              </a:ln>
              <a:solidFill>
                <a:prstClr val="white"/>
              </a:solidFill>
              <a:effectLst/>
              <a:uLnTx/>
              <a:uFillTx/>
              <a:latin typeface="HGS創英角ﾎﾟｯﾌﾟ体" panose="040B0A00000000000000" pitchFamily="50" charset="-128"/>
              <a:ea typeface="HGS創英角ﾎﾟｯﾌﾟ体" panose="040B0A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ja-JP" altLang="en-US" sz="2800" b="0" i="0" u="none" strike="noStrike" kern="1200" cap="none" spc="0" normalizeH="0" baseline="0" noProof="0" dirty="0">
              <a:ln>
                <a:noFill/>
              </a:ln>
              <a:solidFill>
                <a:prstClr val="white"/>
              </a:solidFill>
              <a:effectLst/>
              <a:uLnTx/>
              <a:uFillTx/>
              <a:latin typeface="HGS創英角ﾎﾟｯﾌﾟ体" panose="040B0A00000000000000" pitchFamily="50" charset="-128"/>
              <a:ea typeface="HGS創英角ﾎﾟｯﾌﾟ体" panose="040B0A00000000000000" pitchFamily="50" charset="-128"/>
              <a:cs typeface="+mn-cs"/>
            </a:endParaRPr>
          </a:p>
        </p:txBody>
      </p:sp>
      <p:sp>
        <p:nvSpPr>
          <p:cNvPr id="72" name="角丸四角形 61">
            <a:extLst>
              <a:ext uri="{FF2B5EF4-FFF2-40B4-BE49-F238E27FC236}">
                <a16:creationId xmlns:a16="http://schemas.microsoft.com/office/drawing/2014/main" id="{3B414BD4-0908-4D97-ADF6-B5E7C3F2A421}"/>
              </a:ext>
            </a:extLst>
          </p:cNvPr>
          <p:cNvSpPr/>
          <p:nvPr/>
        </p:nvSpPr>
        <p:spPr>
          <a:xfrm>
            <a:off x="749250" y="2940984"/>
            <a:ext cx="2700000" cy="936204"/>
          </a:xfrm>
          <a:prstGeom prst="roundRect">
            <a:avLst/>
          </a:prstGeom>
          <a:solidFill>
            <a:srgbClr val="FF9999"/>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600" b="1" dirty="0">
                <a:solidFill>
                  <a:sysClr val="windowText" lastClr="000000"/>
                </a:solidFill>
                <a:latin typeface="HG丸ｺﾞｼｯｸM-PRO" panose="020F0600000000000000" pitchFamily="50" charset="-128"/>
                <a:ea typeface="HG丸ｺﾞｼｯｸM-PRO" panose="020F0600000000000000" pitchFamily="50" charset="-128"/>
              </a:rPr>
              <a:t>主体的に学習に取り組む態度</a:t>
            </a:r>
          </a:p>
        </p:txBody>
      </p:sp>
      <p:sp>
        <p:nvSpPr>
          <p:cNvPr id="74" name="角丸四角形 5">
            <a:extLst>
              <a:ext uri="{FF2B5EF4-FFF2-40B4-BE49-F238E27FC236}">
                <a16:creationId xmlns:a16="http://schemas.microsoft.com/office/drawing/2014/main" id="{92AE63CE-1CBA-4624-86F3-7780153A2596}"/>
              </a:ext>
            </a:extLst>
          </p:cNvPr>
          <p:cNvSpPr/>
          <p:nvPr/>
        </p:nvSpPr>
        <p:spPr>
          <a:xfrm>
            <a:off x="5652062" y="2926636"/>
            <a:ext cx="2700000" cy="940255"/>
          </a:xfrm>
          <a:prstGeom prst="roundRect">
            <a:avLst/>
          </a:prstGeom>
          <a:solidFill>
            <a:srgbClr val="99CCFF"/>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600" b="1" dirty="0">
                <a:solidFill>
                  <a:sysClr val="windowText" lastClr="000000"/>
                </a:solidFill>
                <a:latin typeface="HG丸ｺﾞｼｯｸM-PRO" panose="020F0600000000000000" pitchFamily="50" charset="-128"/>
                <a:ea typeface="HG丸ｺﾞｼｯｸM-PRO" panose="020F0600000000000000" pitchFamily="50" charset="-128"/>
              </a:rPr>
              <a:t>感性，思いやりなど</a:t>
            </a:r>
          </a:p>
        </p:txBody>
      </p:sp>
      <p:sp>
        <p:nvSpPr>
          <p:cNvPr id="75" name="四角形: 角を丸くする 74">
            <a:extLst>
              <a:ext uri="{FF2B5EF4-FFF2-40B4-BE49-F238E27FC236}">
                <a16:creationId xmlns:a16="http://schemas.microsoft.com/office/drawing/2014/main" id="{BB5E3C26-6A7A-4A3D-A93D-048AA8247927}"/>
              </a:ext>
            </a:extLst>
          </p:cNvPr>
          <p:cNvSpPr/>
          <p:nvPr/>
        </p:nvSpPr>
        <p:spPr>
          <a:xfrm>
            <a:off x="773702" y="5870454"/>
            <a:ext cx="4860000" cy="468000"/>
          </a:xfrm>
          <a:prstGeom prst="roundRect">
            <a:avLst/>
          </a:prstGeom>
          <a:solidFill>
            <a:srgbClr val="CC0000"/>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a:latin typeface="HG丸ｺﾞｼｯｸM-PRO" panose="020F0600000000000000" pitchFamily="50" charset="-128"/>
                <a:ea typeface="HG丸ｺﾞｼｯｸM-PRO" panose="020F0600000000000000" pitchFamily="50" charset="-128"/>
              </a:rPr>
              <a:t>  </a:t>
            </a:r>
            <a:r>
              <a:rPr kumimoji="1" lang="ja-JP" altLang="en-US" sz="2000" b="1" dirty="0">
                <a:latin typeface="HG丸ｺﾞｼｯｸM-PRO" panose="020F0600000000000000" pitchFamily="50" charset="-128"/>
                <a:ea typeface="HG丸ｺﾞｼｯｸM-PRO" panose="020F0600000000000000" pitchFamily="50" charset="-128"/>
              </a:rPr>
              <a:t>② 自らの学習を調整しようとする側面</a:t>
            </a:r>
          </a:p>
        </p:txBody>
      </p:sp>
      <p:sp>
        <p:nvSpPr>
          <p:cNvPr id="76" name="四角形: 角を丸くする 75">
            <a:extLst>
              <a:ext uri="{FF2B5EF4-FFF2-40B4-BE49-F238E27FC236}">
                <a16:creationId xmlns:a16="http://schemas.microsoft.com/office/drawing/2014/main" id="{CC45B627-D238-460B-AA2B-78CB8F4C88C4}"/>
              </a:ext>
            </a:extLst>
          </p:cNvPr>
          <p:cNvSpPr/>
          <p:nvPr/>
        </p:nvSpPr>
        <p:spPr>
          <a:xfrm>
            <a:off x="759565" y="5260800"/>
            <a:ext cx="4860000" cy="468000"/>
          </a:xfrm>
          <a:prstGeom prst="roundRect">
            <a:avLst/>
          </a:prstGeom>
          <a:solidFill>
            <a:srgbClr val="CC0000"/>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a:latin typeface="HG丸ｺﾞｼｯｸM-PRO" panose="020F0600000000000000" pitchFamily="50" charset="-128"/>
                <a:ea typeface="HG丸ｺﾞｼｯｸM-PRO" panose="020F0600000000000000" pitchFamily="50" charset="-128"/>
              </a:rPr>
              <a:t>  </a:t>
            </a:r>
            <a:r>
              <a:rPr kumimoji="1" lang="ja-JP" altLang="en-US" sz="2000" b="1" dirty="0">
                <a:latin typeface="HG丸ｺﾞｼｯｸM-PRO" panose="020F0600000000000000" pitchFamily="50" charset="-128"/>
                <a:ea typeface="HG丸ｺﾞｼｯｸM-PRO" panose="020F0600000000000000" pitchFamily="50" charset="-128"/>
              </a:rPr>
              <a:t>① 粘り強い取組を行おうとする側面</a:t>
            </a:r>
            <a:r>
              <a:rPr kumimoji="1" lang="en-US" altLang="ja-JP" sz="2000" b="1" dirty="0">
                <a:latin typeface="HG丸ｺﾞｼｯｸM-PRO" panose="020F0600000000000000" pitchFamily="50" charset="-128"/>
                <a:ea typeface="HG丸ｺﾞｼｯｸM-PRO" panose="020F0600000000000000" pitchFamily="50" charset="-128"/>
              </a:rPr>
              <a:t> </a:t>
            </a:r>
            <a:endParaRPr kumimoji="1" lang="ja-JP" altLang="en-US" sz="2000" b="1" dirty="0">
              <a:latin typeface="HG丸ｺﾞｼｯｸM-PRO" panose="020F0600000000000000" pitchFamily="50" charset="-128"/>
              <a:ea typeface="HG丸ｺﾞｼｯｸM-PRO" panose="020F0600000000000000" pitchFamily="50" charset="-128"/>
            </a:endParaRPr>
          </a:p>
        </p:txBody>
      </p:sp>
      <p:sp>
        <p:nvSpPr>
          <p:cNvPr id="79" name="二等辺三角形 78">
            <a:extLst>
              <a:ext uri="{FF2B5EF4-FFF2-40B4-BE49-F238E27FC236}">
                <a16:creationId xmlns:a16="http://schemas.microsoft.com/office/drawing/2014/main" id="{7BC47C89-A1A7-4D2A-9F47-F326B6B1F2BC}"/>
              </a:ext>
            </a:extLst>
          </p:cNvPr>
          <p:cNvSpPr/>
          <p:nvPr/>
        </p:nvSpPr>
        <p:spPr>
          <a:xfrm rot="10800000">
            <a:off x="1745569" y="4029048"/>
            <a:ext cx="720000" cy="288000"/>
          </a:xfrm>
          <a:prstGeom prst="triangle">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0" name="二等辺三角形 79">
            <a:extLst>
              <a:ext uri="{FF2B5EF4-FFF2-40B4-BE49-F238E27FC236}">
                <a16:creationId xmlns:a16="http://schemas.microsoft.com/office/drawing/2014/main" id="{F7D13C64-D620-4C27-8FFE-EB44AB21F393}"/>
              </a:ext>
            </a:extLst>
          </p:cNvPr>
          <p:cNvSpPr/>
          <p:nvPr/>
        </p:nvSpPr>
        <p:spPr>
          <a:xfrm rot="10800000">
            <a:off x="6645325" y="4032358"/>
            <a:ext cx="720000" cy="288000"/>
          </a:xfrm>
          <a:prstGeom prst="triangle">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角丸四角形 64">
            <a:extLst>
              <a:ext uri="{FF2B5EF4-FFF2-40B4-BE49-F238E27FC236}">
                <a16:creationId xmlns:a16="http://schemas.microsoft.com/office/drawing/2014/main" id="{1750347D-E1CE-4096-A70A-62F399655F47}"/>
              </a:ext>
            </a:extLst>
          </p:cNvPr>
          <p:cNvSpPr/>
          <p:nvPr/>
        </p:nvSpPr>
        <p:spPr>
          <a:xfrm>
            <a:off x="759570" y="4323634"/>
            <a:ext cx="2700000" cy="720000"/>
          </a:xfrm>
          <a:prstGeom prst="roundRect">
            <a:avLst/>
          </a:prstGeom>
          <a:solidFill>
            <a:srgbClr val="FF5050"/>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solidFill>
                  <a:schemeClr val="tx1"/>
                </a:solidFill>
                <a:latin typeface="HG丸ｺﾞｼｯｸM-PRO" panose="020F0600000000000000" pitchFamily="50" charset="-128"/>
                <a:ea typeface="HG丸ｺﾞｼｯｸM-PRO" panose="020F0600000000000000" pitchFamily="50" charset="-128"/>
              </a:rPr>
              <a:t>観点別学習状況評価の一つの観点</a:t>
            </a:r>
          </a:p>
        </p:txBody>
      </p:sp>
      <p:sp>
        <p:nvSpPr>
          <p:cNvPr id="71" name="角丸四角形 62">
            <a:extLst>
              <a:ext uri="{FF2B5EF4-FFF2-40B4-BE49-F238E27FC236}">
                <a16:creationId xmlns:a16="http://schemas.microsoft.com/office/drawing/2014/main" id="{5138470F-C67D-4556-A9FB-D172BFC19936}"/>
              </a:ext>
            </a:extLst>
          </p:cNvPr>
          <p:cNvSpPr/>
          <p:nvPr/>
        </p:nvSpPr>
        <p:spPr>
          <a:xfrm>
            <a:off x="5652062" y="4321243"/>
            <a:ext cx="2700000" cy="720000"/>
          </a:xfrm>
          <a:prstGeom prst="roundRect">
            <a:avLst/>
          </a:prstGeom>
          <a:solidFill>
            <a:srgbClr val="6699FF"/>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solidFill>
                  <a:schemeClr val="tx1"/>
                </a:solidFill>
                <a:latin typeface="HG丸ｺﾞｼｯｸM-PRO" panose="020F0600000000000000" pitchFamily="50" charset="-128"/>
                <a:ea typeface="HG丸ｺﾞｼｯｸM-PRO" panose="020F0600000000000000" pitchFamily="50" charset="-128"/>
              </a:rPr>
              <a:t>個人内評価</a:t>
            </a:r>
          </a:p>
        </p:txBody>
      </p:sp>
      <p:pic>
        <p:nvPicPr>
          <p:cNvPr id="41" name="図 40"/>
          <p:cNvPicPr>
            <a:picLocks noChangeAspect="1"/>
          </p:cNvPicPr>
          <p:nvPr/>
        </p:nvPicPr>
        <p:blipFill>
          <a:blip r:embed="rId4"/>
          <a:stretch>
            <a:fillRect/>
          </a:stretch>
        </p:blipFill>
        <p:spPr>
          <a:xfrm>
            <a:off x="7452913" y="732308"/>
            <a:ext cx="1523508" cy="1359208"/>
          </a:xfrm>
          <a:prstGeom prst="rect">
            <a:avLst/>
          </a:prstGeom>
        </p:spPr>
      </p:pic>
      <p:sp>
        <p:nvSpPr>
          <p:cNvPr id="42" name="四角形吹き出し 41"/>
          <p:cNvSpPr/>
          <p:nvPr/>
        </p:nvSpPr>
        <p:spPr>
          <a:xfrm>
            <a:off x="263019" y="182093"/>
            <a:ext cx="6727924" cy="1732432"/>
          </a:xfrm>
          <a:prstGeom prst="wedgeRectCallout">
            <a:avLst>
              <a:gd name="adj1" fmla="val 55192"/>
              <a:gd name="adj2" fmla="val 33116"/>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lang="ja-JP" altLang="en-US" sz="2800" dirty="0" smtClean="0">
                <a:solidFill>
                  <a:prstClr val="black"/>
                </a:solidFill>
                <a:latin typeface="AR P丸ゴシック体M" panose="020F0600000000000000" pitchFamily="50" charset="-128"/>
                <a:ea typeface="AR P丸ゴシック体M" panose="020F0600000000000000" pitchFamily="50" charset="-128"/>
              </a:rPr>
              <a:t>　</a:t>
            </a:r>
            <a:r>
              <a:rPr lang="ja-JP" altLang="en-US" sz="2800" dirty="0" smtClean="0">
                <a:solidFill>
                  <a:prstClr val="black"/>
                </a:solidFill>
                <a:latin typeface="HG丸ｺﾞｼｯｸM-PRO" panose="020F0600000000000000" pitchFamily="50" charset="-128"/>
                <a:ea typeface="HG丸ｺﾞｼｯｸM-PRO" panose="020F0600000000000000" pitchFamily="50" charset="-128"/>
              </a:rPr>
              <a:t>「</a:t>
            </a:r>
            <a:r>
              <a:rPr lang="ja-JP" altLang="en-US" sz="2800" b="1" dirty="0">
                <a:solidFill>
                  <a:srgbClr val="FF0000"/>
                </a:solidFill>
                <a:latin typeface="HG丸ｺﾞｼｯｸM-PRO" panose="020F0600000000000000" pitchFamily="50" charset="-128"/>
                <a:ea typeface="HG丸ｺﾞｼｯｸM-PRO" panose="020F0600000000000000" pitchFamily="50" charset="-128"/>
              </a:rPr>
              <a:t>主体的に学習に取り組む態度</a:t>
            </a:r>
            <a:r>
              <a:rPr lang="ja-JP" altLang="en-US" sz="2800" dirty="0">
                <a:solidFill>
                  <a:prstClr val="black"/>
                </a:solidFill>
                <a:latin typeface="HG丸ｺﾞｼｯｸM-PRO" panose="020F0600000000000000" pitchFamily="50" charset="-128"/>
                <a:ea typeface="HG丸ｺﾞｼｯｸM-PRO" panose="020F0600000000000000" pitchFamily="50" charset="-128"/>
              </a:rPr>
              <a:t>」</a:t>
            </a:r>
            <a:r>
              <a:rPr lang="ja-JP" altLang="en-US" sz="2800" dirty="0" smtClean="0">
                <a:solidFill>
                  <a:prstClr val="black"/>
                </a:solidFill>
                <a:latin typeface="HG丸ｺﾞｼｯｸM-PRO" panose="020F0600000000000000" pitchFamily="50" charset="-128"/>
                <a:ea typeface="HG丸ｺﾞｼｯｸM-PRO" panose="020F0600000000000000" pitchFamily="50" charset="-128"/>
              </a:rPr>
              <a:t>の</a:t>
            </a:r>
          </a:p>
          <a:p>
            <a:pPr lvl="0">
              <a:defRPr/>
            </a:pPr>
            <a:r>
              <a:rPr lang="ja-JP" altLang="en-US" sz="2800" dirty="0" smtClean="0">
                <a:solidFill>
                  <a:prstClr val="black"/>
                </a:solidFill>
                <a:latin typeface="HG丸ｺﾞｼｯｸM-PRO" panose="020F0600000000000000" pitchFamily="50" charset="-128"/>
                <a:ea typeface="HG丸ｺﾞｼｯｸM-PRO" panose="020F0600000000000000" pitchFamily="50" charset="-128"/>
              </a:rPr>
              <a:t>評価</a:t>
            </a:r>
            <a:r>
              <a:rPr lang="ja-JP" altLang="en-US" sz="2800" dirty="0">
                <a:solidFill>
                  <a:prstClr val="black"/>
                </a:solidFill>
                <a:latin typeface="HG丸ｺﾞｼｯｸM-PRO" panose="020F0600000000000000" pitchFamily="50" charset="-128"/>
                <a:ea typeface="HG丸ｺﾞｼｯｸM-PRO" panose="020F0600000000000000" pitchFamily="50" charset="-128"/>
              </a:rPr>
              <a:t>のイメージ</a:t>
            </a:r>
            <a:r>
              <a:rPr lang="ja-JP" altLang="en-US" sz="2800" dirty="0" smtClean="0">
                <a:solidFill>
                  <a:prstClr val="black"/>
                </a:solidFill>
                <a:latin typeface="HG丸ｺﾞｼｯｸM-PRO" panose="020F0600000000000000" pitchFamily="50" charset="-128"/>
                <a:ea typeface="HG丸ｺﾞｼｯｸM-PRO" panose="020F0600000000000000" pitchFamily="50" charset="-128"/>
              </a:rPr>
              <a:t>を正しく</a:t>
            </a:r>
            <a:r>
              <a:rPr lang="ja-JP" altLang="en-US" sz="2800" dirty="0">
                <a:solidFill>
                  <a:prstClr val="black"/>
                </a:solidFill>
                <a:latin typeface="HG丸ｺﾞｼｯｸM-PRO" panose="020F0600000000000000" pitchFamily="50" charset="-128"/>
                <a:ea typeface="HG丸ｺﾞｼｯｸM-PRO" panose="020F0600000000000000" pitchFamily="50" charset="-128"/>
              </a:rPr>
              <a:t>もちましょう。</a:t>
            </a:r>
            <a:endParaRPr lang="en-US" altLang="ja-JP" sz="2800" dirty="0">
              <a:solidFill>
                <a:prstClr val="black"/>
              </a:solidFill>
              <a:latin typeface="HG丸ｺﾞｼｯｸM-PRO" panose="020F0600000000000000" pitchFamily="50" charset="-128"/>
              <a:ea typeface="HG丸ｺﾞｼｯｸM-PRO" panose="020F0600000000000000" pitchFamily="50" charset="-128"/>
            </a:endParaRPr>
          </a:p>
        </p:txBody>
      </p:sp>
    </p:spTree>
    <p:custDataLst>
      <p:tags r:id="rId1"/>
    </p:custDataLst>
    <p:extLst>
      <p:ext uri="{BB962C8B-B14F-4D97-AF65-F5344CB8AC3E}">
        <p14:creationId xmlns:p14="http://schemas.microsoft.com/office/powerpoint/2010/main" val="35005740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74287">
        <p15:prstTrans prst="pageCurlDouble"/>
      </p:transition>
    </mc:Choice>
    <mc:Fallback xmlns="">
      <p:transition spd="slow" advTm="74287">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fade">
                                      <p:cBhvr>
                                        <p:cTn id="7" dur="1500"/>
                                        <p:tgtEl>
                                          <p:spTgt spid="4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0"/>
                                        </p:tgtEl>
                                        <p:attrNameLst>
                                          <p:attrName>style.visibility</p:attrName>
                                        </p:attrNameLst>
                                      </p:cBhvr>
                                      <p:to>
                                        <p:strVal val="visible"/>
                                      </p:to>
                                    </p:set>
                                    <p:animEffect transition="in" filter="fade">
                                      <p:cBhvr>
                                        <p:cTn id="12" dur="1000"/>
                                        <p:tgtEl>
                                          <p:spTgt spid="70"/>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80"/>
                                        </p:tgtEl>
                                        <p:attrNameLst>
                                          <p:attrName>style.visibility</p:attrName>
                                        </p:attrNameLst>
                                      </p:cBhvr>
                                      <p:to>
                                        <p:strVal val="visible"/>
                                      </p:to>
                                    </p:set>
                                    <p:animEffect transition="in" filter="fade">
                                      <p:cBhvr>
                                        <p:cTn id="15" dur="1000"/>
                                        <p:tgtEl>
                                          <p:spTgt spid="80"/>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79"/>
                                        </p:tgtEl>
                                        <p:attrNameLst>
                                          <p:attrName>style.visibility</p:attrName>
                                        </p:attrNameLst>
                                      </p:cBhvr>
                                      <p:to>
                                        <p:strVal val="visible"/>
                                      </p:to>
                                    </p:set>
                                    <p:animEffect transition="in" filter="fade">
                                      <p:cBhvr>
                                        <p:cTn id="18" dur="1000"/>
                                        <p:tgtEl>
                                          <p:spTgt spid="79"/>
                                        </p:tgtEl>
                                      </p:cBhvr>
                                    </p:animEffect>
                                  </p:childTnLst>
                                </p:cTn>
                              </p:par>
                            </p:childTnLst>
                          </p:cTn>
                        </p:par>
                        <p:par>
                          <p:cTn id="19" fill="hold">
                            <p:stCondLst>
                              <p:cond delay="1000"/>
                            </p:stCondLst>
                            <p:childTnLst>
                              <p:par>
                                <p:cTn id="20" presetID="10" presetClass="entr" presetSubtype="0" fill="hold" grpId="0" nodeType="afterEffect">
                                  <p:stCondLst>
                                    <p:cond delay="0"/>
                                  </p:stCondLst>
                                  <p:childTnLst>
                                    <p:set>
                                      <p:cBhvr>
                                        <p:cTn id="21" dur="1" fill="hold">
                                          <p:stCondLst>
                                            <p:cond delay="0"/>
                                          </p:stCondLst>
                                        </p:cTn>
                                        <p:tgtEl>
                                          <p:spTgt spid="72"/>
                                        </p:tgtEl>
                                        <p:attrNameLst>
                                          <p:attrName>style.visibility</p:attrName>
                                        </p:attrNameLst>
                                      </p:cBhvr>
                                      <p:to>
                                        <p:strVal val="visible"/>
                                      </p:to>
                                    </p:set>
                                    <p:animEffect transition="in" filter="fade">
                                      <p:cBhvr>
                                        <p:cTn id="22" dur="1000"/>
                                        <p:tgtEl>
                                          <p:spTgt spid="72"/>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74"/>
                                        </p:tgtEl>
                                        <p:attrNameLst>
                                          <p:attrName>style.visibility</p:attrName>
                                        </p:attrNameLst>
                                      </p:cBhvr>
                                      <p:to>
                                        <p:strVal val="visible"/>
                                      </p:to>
                                    </p:set>
                                    <p:animEffect transition="in" filter="fade">
                                      <p:cBhvr>
                                        <p:cTn id="25" dur="1000"/>
                                        <p:tgtEl>
                                          <p:spTgt spid="74"/>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71"/>
                                        </p:tgtEl>
                                        <p:attrNameLst>
                                          <p:attrName>style.visibility</p:attrName>
                                        </p:attrNameLst>
                                      </p:cBhvr>
                                      <p:to>
                                        <p:strVal val="visible"/>
                                      </p:to>
                                    </p:set>
                                    <p:animEffect transition="in" filter="fade">
                                      <p:cBhvr>
                                        <p:cTn id="30" dur="1000"/>
                                        <p:tgtEl>
                                          <p:spTgt spid="71"/>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73"/>
                                        </p:tgtEl>
                                        <p:attrNameLst>
                                          <p:attrName>style.visibility</p:attrName>
                                        </p:attrNameLst>
                                      </p:cBhvr>
                                      <p:to>
                                        <p:strVal val="visible"/>
                                      </p:to>
                                    </p:set>
                                    <p:animEffect transition="in" filter="fade">
                                      <p:cBhvr>
                                        <p:cTn id="35" dur="1000"/>
                                        <p:tgtEl>
                                          <p:spTgt spid="73"/>
                                        </p:tgtEl>
                                      </p:cBhvr>
                                    </p:animEffect>
                                  </p:childTnLst>
                                </p:cTn>
                              </p:par>
                            </p:childTnLst>
                          </p:cTn>
                        </p:par>
                        <p:par>
                          <p:cTn id="36" fill="hold">
                            <p:stCondLst>
                              <p:cond delay="1000"/>
                            </p:stCondLst>
                            <p:childTnLst>
                              <p:par>
                                <p:cTn id="37" presetID="10" presetClass="entr" presetSubtype="0" fill="hold" grpId="0" nodeType="afterEffect">
                                  <p:stCondLst>
                                    <p:cond delay="0"/>
                                  </p:stCondLst>
                                  <p:childTnLst>
                                    <p:set>
                                      <p:cBhvr>
                                        <p:cTn id="38" dur="1" fill="hold">
                                          <p:stCondLst>
                                            <p:cond delay="0"/>
                                          </p:stCondLst>
                                        </p:cTn>
                                        <p:tgtEl>
                                          <p:spTgt spid="76"/>
                                        </p:tgtEl>
                                        <p:attrNameLst>
                                          <p:attrName>style.visibility</p:attrName>
                                        </p:attrNameLst>
                                      </p:cBhvr>
                                      <p:to>
                                        <p:strVal val="visible"/>
                                      </p:to>
                                    </p:set>
                                    <p:animEffect transition="in" filter="fade">
                                      <p:cBhvr>
                                        <p:cTn id="39" dur="1000"/>
                                        <p:tgtEl>
                                          <p:spTgt spid="76"/>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75"/>
                                        </p:tgtEl>
                                        <p:attrNameLst>
                                          <p:attrName>style.visibility</p:attrName>
                                        </p:attrNameLst>
                                      </p:cBhvr>
                                      <p:to>
                                        <p:strVal val="visible"/>
                                      </p:to>
                                    </p:set>
                                    <p:animEffect transition="in" filter="fade">
                                      <p:cBhvr>
                                        <p:cTn id="42" dur="1000"/>
                                        <p:tgtEl>
                                          <p:spTgt spid="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 grpId="0" animBg="1"/>
      <p:bldP spid="72" grpId="0" animBg="1"/>
      <p:bldP spid="74" grpId="0" animBg="1"/>
      <p:bldP spid="75" grpId="0" animBg="1"/>
      <p:bldP spid="76" grpId="0" animBg="1"/>
      <p:bldP spid="79" grpId="0" animBg="1"/>
      <p:bldP spid="80" grpId="0" animBg="1"/>
      <p:bldP spid="73" grpId="0" animBg="1"/>
      <p:bldP spid="71" grpId="0" animBg="1"/>
      <p:bldP spid="42"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IMING" val="|1.4"/>
</p:tagLst>
</file>

<file path=ppt/tags/tag2.xml><?xml version="1.0" encoding="utf-8"?>
<p:tagLst xmlns:a="http://schemas.openxmlformats.org/drawingml/2006/main" xmlns:r="http://schemas.openxmlformats.org/officeDocument/2006/relationships" xmlns:p="http://schemas.openxmlformats.org/presentationml/2006/main">
  <p:tag name="TIMING" val="|1.2"/>
</p:tagLst>
</file>

<file path=ppt/tags/tag3.xml><?xml version="1.0" encoding="utf-8"?>
<p:tagLst xmlns:a="http://schemas.openxmlformats.org/drawingml/2006/main" xmlns:r="http://schemas.openxmlformats.org/officeDocument/2006/relationships" xmlns:p="http://schemas.openxmlformats.org/presentationml/2006/main">
  <p:tag name="TIMING" val="|1.1|18"/>
</p:tagLst>
</file>

<file path=ppt/tags/tag4.xml><?xml version="1.0" encoding="utf-8"?>
<p:tagLst xmlns:a="http://schemas.openxmlformats.org/drawingml/2006/main" xmlns:r="http://schemas.openxmlformats.org/officeDocument/2006/relationships" xmlns:p="http://schemas.openxmlformats.org/presentationml/2006/main">
  <p:tag name="TIMING" val="|0.9|28.3"/>
</p:tagLst>
</file>

<file path=ppt/tags/tag5.xml><?xml version="1.0" encoding="utf-8"?>
<p:tagLst xmlns:a="http://schemas.openxmlformats.org/drawingml/2006/main" xmlns:r="http://schemas.openxmlformats.org/officeDocument/2006/relationships" xmlns:p="http://schemas.openxmlformats.org/presentationml/2006/main">
  <p:tag name="TIMING" val="|0.8|25.5"/>
</p:tagLst>
</file>

<file path=ppt/tags/tag6.xml><?xml version="1.0" encoding="utf-8"?>
<p:tagLst xmlns:a="http://schemas.openxmlformats.org/drawingml/2006/main" xmlns:r="http://schemas.openxmlformats.org/officeDocument/2006/relationships" xmlns:p="http://schemas.openxmlformats.org/presentationml/2006/main">
  <p:tag name="TIMING" val="|0.8|34.8|13.1"/>
</p:tagLst>
</file>

<file path=ppt/tags/tag7.xml><?xml version="1.0" encoding="utf-8"?>
<p:tagLst xmlns:a="http://schemas.openxmlformats.org/drawingml/2006/main" xmlns:r="http://schemas.openxmlformats.org/officeDocument/2006/relationships" xmlns:p="http://schemas.openxmlformats.org/presentationml/2006/main">
  <p:tag name="TIMING" val="|0.6|28.4|5.9"/>
</p:tagLst>
</file>

<file path=ppt/tags/tag8.xml><?xml version="1.0" encoding="utf-8"?>
<p:tagLst xmlns:a="http://schemas.openxmlformats.org/drawingml/2006/main" xmlns:r="http://schemas.openxmlformats.org/officeDocument/2006/relationships" xmlns:p="http://schemas.openxmlformats.org/presentationml/2006/main">
  <p:tag name="TIMING" val="|1|16.2|23.3|12.1"/>
</p:tagLst>
</file>

<file path=ppt/tags/tag9.xml><?xml version="1.0" encoding="utf-8"?>
<p:tagLst xmlns:a="http://schemas.openxmlformats.org/drawingml/2006/main" xmlns:r="http://schemas.openxmlformats.org/officeDocument/2006/relationships" xmlns:p="http://schemas.openxmlformats.org/presentationml/2006/main">
  <p:tag name="TIMING" val="|26.9"/>
</p:tagLst>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556</TotalTime>
  <Words>2242</Words>
  <Application>Microsoft Office PowerPoint</Application>
  <PresentationFormat>画面に合わせる (4:3)</PresentationFormat>
  <Paragraphs>350</Paragraphs>
  <Slides>11</Slides>
  <Notes>11</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11</vt:i4>
      </vt:variant>
    </vt:vector>
  </HeadingPairs>
  <TitlesOfParts>
    <vt:vector size="22" baseType="lpstr">
      <vt:lpstr>AR P丸ゴシック体E</vt:lpstr>
      <vt:lpstr>AR P丸ゴシック体M</vt:lpstr>
      <vt:lpstr>HGS創英角ﾎﾟｯﾌﾟ体</vt:lpstr>
      <vt:lpstr>HG丸ｺﾞｼｯｸM-PRO</vt:lpstr>
      <vt:lpstr>メイリオ</vt:lpstr>
      <vt:lpstr>游ゴシック</vt:lpstr>
      <vt:lpstr>游ゴシック Light</vt:lpstr>
      <vt:lpstr>Arial</vt:lpstr>
      <vt:lpstr>Calibri</vt:lpstr>
      <vt:lpstr>Calibri Light</vt:lpstr>
      <vt:lpstr>Office テーマ</vt:lpstr>
      <vt:lpstr>単元や題材のデザイン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＜参考となるリンク集＞ 文部科学省 「学習指導要領」，「学習指導要領解説」 https://www.mext.go.jp/a_menu/shotou/newcs/1384661.htm    国立教育政策研究所 「指導と評価の一体化」のための学習評価に関する参考資料 https://www.nier.go.jp/kaihatsu/shidousiryou.html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～単元や題材など内容や時間のまとまりの中で資質・能力を育みます～</dc:title>
  <dc:creator>uknt309</dc:creator>
  <cp:lastModifiedBy>uknt317</cp:lastModifiedBy>
  <cp:revision>164</cp:revision>
  <cp:lastPrinted>2020-04-24T05:56:50Z</cp:lastPrinted>
  <dcterms:created xsi:type="dcterms:W3CDTF">2019-11-28T23:45:13Z</dcterms:created>
  <dcterms:modified xsi:type="dcterms:W3CDTF">2020-04-28T08:31:31Z</dcterms:modified>
</cp:coreProperties>
</file>